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4"/>
  </p:notesMasterIdLst>
  <p:sldIdLst>
    <p:sldId id="295" r:id="rId2"/>
    <p:sldId id="278" r:id="rId3"/>
    <p:sldId id="3850" r:id="rId4"/>
    <p:sldId id="292" r:id="rId5"/>
    <p:sldId id="3859" r:id="rId6"/>
    <p:sldId id="3854" r:id="rId7"/>
    <p:sldId id="3855" r:id="rId8"/>
    <p:sldId id="428" r:id="rId9"/>
    <p:sldId id="3858" r:id="rId10"/>
    <p:sldId id="3861" r:id="rId11"/>
    <p:sldId id="294" r:id="rId12"/>
    <p:sldId id="385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EACD"/>
    <a:srgbClr val="1DBD93"/>
    <a:srgbClr val="B1E884"/>
    <a:srgbClr val="26D0A3"/>
    <a:srgbClr val="C66868"/>
    <a:srgbClr val="E4B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66"/>
    <p:restoredTop sz="94694"/>
  </p:normalViewPr>
  <p:slideViewPr>
    <p:cSldViewPr snapToGrid="0">
      <p:cViewPr varScale="1">
        <p:scale>
          <a:sx n="121" d="100"/>
          <a:sy n="121" d="100"/>
        </p:scale>
        <p:origin x="3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2" d="100"/>
        <a:sy n="122" d="100"/>
      </p:scale>
      <p:origin x="0" y="-99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C73F85-C5A8-094E-B7FD-CB8C37E3D30F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FED555-A8ED-4A4E-A202-1E25736CCF94}">
      <dgm:prSet phldrT="[Text]"/>
      <dgm:spPr/>
      <dgm:t>
        <a:bodyPr/>
        <a:lstStyle/>
        <a:p>
          <a:r>
            <a:rPr lang="en-US" dirty="0"/>
            <a:t>Load Imagery</a:t>
          </a:r>
        </a:p>
      </dgm:t>
    </dgm:pt>
    <dgm:pt modelId="{07C4AD4D-B4BE-8E4A-9F44-A796655D0295}" type="parTrans" cxnId="{9F5D3F10-2B45-B84D-8395-CC65964259F4}">
      <dgm:prSet/>
      <dgm:spPr/>
      <dgm:t>
        <a:bodyPr/>
        <a:lstStyle/>
        <a:p>
          <a:endParaRPr lang="en-US"/>
        </a:p>
      </dgm:t>
    </dgm:pt>
    <dgm:pt modelId="{12EEF3D6-9262-6844-91A9-B70443F4038E}" type="sibTrans" cxnId="{9F5D3F10-2B45-B84D-8395-CC65964259F4}">
      <dgm:prSet/>
      <dgm:spPr/>
      <dgm:t>
        <a:bodyPr/>
        <a:lstStyle/>
        <a:p>
          <a:endParaRPr lang="en-US"/>
        </a:p>
      </dgm:t>
    </dgm:pt>
    <dgm:pt modelId="{3A435051-E21D-4F45-AF1F-A8D87BEC60EA}">
      <dgm:prSet phldrT="[Text]"/>
      <dgm:spPr/>
      <dgm:t>
        <a:bodyPr/>
        <a:lstStyle/>
        <a:p>
          <a:r>
            <a:rPr lang="en-US" dirty="0"/>
            <a:t> Forward Pass</a:t>
          </a:r>
        </a:p>
      </dgm:t>
    </dgm:pt>
    <dgm:pt modelId="{1C073BA0-7E47-DD45-939F-8FC2F65EC342}" type="parTrans" cxnId="{1C6EACE1-1504-D34D-B70E-42436C688ABB}">
      <dgm:prSet/>
      <dgm:spPr/>
      <dgm:t>
        <a:bodyPr/>
        <a:lstStyle/>
        <a:p>
          <a:endParaRPr lang="en-US"/>
        </a:p>
      </dgm:t>
    </dgm:pt>
    <dgm:pt modelId="{4D5A8CFE-94DB-254E-BB39-6EEF737161FE}" type="sibTrans" cxnId="{1C6EACE1-1504-D34D-B70E-42436C688ABB}">
      <dgm:prSet/>
      <dgm:spPr/>
      <dgm:t>
        <a:bodyPr/>
        <a:lstStyle/>
        <a:p>
          <a:endParaRPr lang="en-US"/>
        </a:p>
      </dgm:t>
    </dgm:pt>
    <dgm:pt modelId="{FE17710B-EED9-0445-82FE-B562B6A00D71}">
      <dgm:prSet phldrT="[Text]"/>
      <dgm:spPr/>
      <dgm:t>
        <a:bodyPr/>
        <a:lstStyle/>
        <a:p>
          <a:r>
            <a:rPr lang="en-US" dirty="0"/>
            <a:t> Calculate Loss</a:t>
          </a:r>
        </a:p>
      </dgm:t>
    </dgm:pt>
    <dgm:pt modelId="{F97C493C-4B77-184B-805D-040A2E90249F}" type="parTrans" cxnId="{5CB6D1B5-B5E2-1E46-82D3-6D85A8D2AC00}">
      <dgm:prSet/>
      <dgm:spPr/>
      <dgm:t>
        <a:bodyPr/>
        <a:lstStyle/>
        <a:p>
          <a:endParaRPr lang="en-US"/>
        </a:p>
      </dgm:t>
    </dgm:pt>
    <dgm:pt modelId="{EB869083-FC60-FB4A-B52B-0E5FE1961D96}" type="sibTrans" cxnId="{5CB6D1B5-B5E2-1E46-82D3-6D85A8D2AC00}">
      <dgm:prSet/>
      <dgm:spPr/>
      <dgm:t>
        <a:bodyPr/>
        <a:lstStyle/>
        <a:p>
          <a:endParaRPr lang="en-US"/>
        </a:p>
      </dgm:t>
    </dgm:pt>
    <dgm:pt modelId="{35F5B816-A5E1-D24C-A57F-B435B3EE9279}">
      <dgm:prSet phldrT="[Text]"/>
      <dgm:spPr/>
      <dgm:t>
        <a:bodyPr/>
        <a:lstStyle/>
        <a:p>
          <a:r>
            <a:rPr lang="en-US" dirty="0"/>
            <a:t> Backward Pass</a:t>
          </a:r>
        </a:p>
      </dgm:t>
    </dgm:pt>
    <dgm:pt modelId="{CB058FBF-C1EA-D34E-AD11-B1CD122FF5F8}" type="parTrans" cxnId="{35E2AF57-EF79-F544-97F6-8853B7D4F203}">
      <dgm:prSet/>
      <dgm:spPr/>
      <dgm:t>
        <a:bodyPr/>
        <a:lstStyle/>
        <a:p>
          <a:endParaRPr lang="en-US"/>
        </a:p>
      </dgm:t>
    </dgm:pt>
    <dgm:pt modelId="{69AA4E15-5790-B244-BB0C-0F4A28ABFC77}" type="sibTrans" cxnId="{35E2AF57-EF79-F544-97F6-8853B7D4F203}">
      <dgm:prSet/>
      <dgm:spPr/>
      <dgm:t>
        <a:bodyPr/>
        <a:lstStyle/>
        <a:p>
          <a:endParaRPr lang="en-US"/>
        </a:p>
      </dgm:t>
    </dgm:pt>
    <dgm:pt modelId="{3CF7F8BE-330F-6448-9EAE-E1CC587D8C06}" type="pres">
      <dgm:prSet presAssocID="{78C73F85-C5A8-094E-B7FD-CB8C37E3D30F}" presName="cycle" presStyleCnt="0">
        <dgm:presLayoutVars>
          <dgm:dir/>
          <dgm:resizeHandles val="exact"/>
        </dgm:presLayoutVars>
      </dgm:prSet>
      <dgm:spPr/>
    </dgm:pt>
    <dgm:pt modelId="{D7897E66-9E0D-DB4E-B5DD-79281445DA12}" type="pres">
      <dgm:prSet presAssocID="{04FED555-A8ED-4A4E-A202-1E25736CCF94}" presName="dummy" presStyleCnt="0"/>
      <dgm:spPr/>
    </dgm:pt>
    <dgm:pt modelId="{37824A4D-59CC-8745-9237-4015EBC85172}" type="pres">
      <dgm:prSet presAssocID="{04FED555-A8ED-4A4E-A202-1E25736CCF94}" presName="node" presStyleLbl="revTx" presStyleIdx="0" presStyleCnt="4">
        <dgm:presLayoutVars>
          <dgm:bulletEnabled val="1"/>
        </dgm:presLayoutVars>
      </dgm:prSet>
      <dgm:spPr/>
    </dgm:pt>
    <dgm:pt modelId="{8EC4A225-0B25-FB44-BC0F-F2AA115C3DDD}" type="pres">
      <dgm:prSet presAssocID="{12EEF3D6-9262-6844-91A9-B70443F4038E}" presName="sibTrans" presStyleLbl="node1" presStyleIdx="0" presStyleCnt="4"/>
      <dgm:spPr/>
    </dgm:pt>
    <dgm:pt modelId="{44F37CD1-66F4-FD44-BC70-A45D6FD9F073}" type="pres">
      <dgm:prSet presAssocID="{3A435051-E21D-4F45-AF1F-A8D87BEC60EA}" presName="dummy" presStyleCnt="0"/>
      <dgm:spPr/>
    </dgm:pt>
    <dgm:pt modelId="{677F790A-F12F-FC43-9A55-9F7A32B43563}" type="pres">
      <dgm:prSet presAssocID="{3A435051-E21D-4F45-AF1F-A8D87BEC60EA}" presName="node" presStyleLbl="revTx" presStyleIdx="1" presStyleCnt="4">
        <dgm:presLayoutVars>
          <dgm:bulletEnabled val="1"/>
        </dgm:presLayoutVars>
      </dgm:prSet>
      <dgm:spPr/>
    </dgm:pt>
    <dgm:pt modelId="{82C75F83-0497-0844-8336-4C2C6F391DB9}" type="pres">
      <dgm:prSet presAssocID="{4D5A8CFE-94DB-254E-BB39-6EEF737161FE}" presName="sibTrans" presStyleLbl="node1" presStyleIdx="1" presStyleCnt="4"/>
      <dgm:spPr/>
    </dgm:pt>
    <dgm:pt modelId="{F6FBF67D-30A7-3A46-A079-719B3478286E}" type="pres">
      <dgm:prSet presAssocID="{FE17710B-EED9-0445-82FE-B562B6A00D71}" presName="dummy" presStyleCnt="0"/>
      <dgm:spPr/>
    </dgm:pt>
    <dgm:pt modelId="{16F4E0EA-AE5F-394E-AFD7-971F468CE46A}" type="pres">
      <dgm:prSet presAssocID="{FE17710B-EED9-0445-82FE-B562B6A00D71}" presName="node" presStyleLbl="revTx" presStyleIdx="2" presStyleCnt="4">
        <dgm:presLayoutVars>
          <dgm:bulletEnabled val="1"/>
        </dgm:presLayoutVars>
      </dgm:prSet>
      <dgm:spPr/>
    </dgm:pt>
    <dgm:pt modelId="{617CCDD1-D185-8C4D-B871-963B59E7BBB4}" type="pres">
      <dgm:prSet presAssocID="{EB869083-FC60-FB4A-B52B-0E5FE1961D96}" presName="sibTrans" presStyleLbl="node1" presStyleIdx="2" presStyleCnt="4"/>
      <dgm:spPr/>
    </dgm:pt>
    <dgm:pt modelId="{ED84C463-6453-7F46-B87E-26D6408267A1}" type="pres">
      <dgm:prSet presAssocID="{35F5B816-A5E1-D24C-A57F-B435B3EE9279}" presName="dummy" presStyleCnt="0"/>
      <dgm:spPr/>
    </dgm:pt>
    <dgm:pt modelId="{BDEE8BFB-D8B8-4348-86A9-346CE69D4E1B}" type="pres">
      <dgm:prSet presAssocID="{35F5B816-A5E1-D24C-A57F-B435B3EE9279}" presName="node" presStyleLbl="revTx" presStyleIdx="3" presStyleCnt="4">
        <dgm:presLayoutVars>
          <dgm:bulletEnabled val="1"/>
        </dgm:presLayoutVars>
      </dgm:prSet>
      <dgm:spPr/>
    </dgm:pt>
    <dgm:pt modelId="{28DC7DA8-28CF-4F42-A5E8-44B95DBCC2AC}" type="pres">
      <dgm:prSet presAssocID="{69AA4E15-5790-B244-BB0C-0F4A28ABFC77}" presName="sibTrans" presStyleLbl="node1" presStyleIdx="3" presStyleCnt="4"/>
      <dgm:spPr/>
    </dgm:pt>
  </dgm:ptLst>
  <dgm:cxnLst>
    <dgm:cxn modelId="{9F5D3F10-2B45-B84D-8395-CC65964259F4}" srcId="{78C73F85-C5A8-094E-B7FD-CB8C37E3D30F}" destId="{04FED555-A8ED-4A4E-A202-1E25736CCF94}" srcOrd="0" destOrd="0" parTransId="{07C4AD4D-B4BE-8E4A-9F44-A796655D0295}" sibTransId="{12EEF3D6-9262-6844-91A9-B70443F4038E}"/>
    <dgm:cxn modelId="{72E8F610-4F15-314E-AC56-5B42D8E83A23}" type="presOf" srcId="{4D5A8CFE-94DB-254E-BB39-6EEF737161FE}" destId="{82C75F83-0497-0844-8336-4C2C6F391DB9}" srcOrd="0" destOrd="0" presId="urn:microsoft.com/office/officeart/2005/8/layout/cycle1"/>
    <dgm:cxn modelId="{F088C525-8AB0-BB4C-B6CC-8C11EEF90283}" type="presOf" srcId="{35F5B816-A5E1-D24C-A57F-B435B3EE9279}" destId="{BDEE8BFB-D8B8-4348-86A9-346CE69D4E1B}" srcOrd="0" destOrd="0" presId="urn:microsoft.com/office/officeart/2005/8/layout/cycle1"/>
    <dgm:cxn modelId="{A8525735-9EB6-614B-91AB-E7C3EE66960B}" type="presOf" srcId="{69AA4E15-5790-B244-BB0C-0F4A28ABFC77}" destId="{28DC7DA8-28CF-4F42-A5E8-44B95DBCC2AC}" srcOrd="0" destOrd="0" presId="urn:microsoft.com/office/officeart/2005/8/layout/cycle1"/>
    <dgm:cxn modelId="{8CE41552-4D55-D24A-849B-8CA78C4F31EE}" type="presOf" srcId="{FE17710B-EED9-0445-82FE-B562B6A00D71}" destId="{16F4E0EA-AE5F-394E-AFD7-971F468CE46A}" srcOrd="0" destOrd="0" presId="urn:microsoft.com/office/officeart/2005/8/layout/cycle1"/>
    <dgm:cxn modelId="{35E2AF57-EF79-F544-97F6-8853B7D4F203}" srcId="{78C73F85-C5A8-094E-B7FD-CB8C37E3D30F}" destId="{35F5B816-A5E1-D24C-A57F-B435B3EE9279}" srcOrd="3" destOrd="0" parTransId="{CB058FBF-C1EA-D34E-AD11-B1CD122FF5F8}" sibTransId="{69AA4E15-5790-B244-BB0C-0F4A28ABFC77}"/>
    <dgm:cxn modelId="{5CB6D1B5-B5E2-1E46-82D3-6D85A8D2AC00}" srcId="{78C73F85-C5A8-094E-B7FD-CB8C37E3D30F}" destId="{FE17710B-EED9-0445-82FE-B562B6A00D71}" srcOrd="2" destOrd="0" parTransId="{F97C493C-4B77-184B-805D-040A2E90249F}" sibTransId="{EB869083-FC60-FB4A-B52B-0E5FE1961D96}"/>
    <dgm:cxn modelId="{B3C888BF-407F-D546-B046-493C28EDB168}" type="presOf" srcId="{12EEF3D6-9262-6844-91A9-B70443F4038E}" destId="{8EC4A225-0B25-FB44-BC0F-F2AA115C3DDD}" srcOrd="0" destOrd="0" presId="urn:microsoft.com/office/officeart/2005/8/layout/cycle1"/>
    <dgm:cxn modelId="{0F69D0C1-0920-5845-8A8B-A224630868ED}" type="presOf" srcId="{3A435051-E21D-4F45-AF1F-A8D87BEC60EA}" destId="{677F790A-F12F-FC43-9A55-9F7A32B43563}" srcOrd="0" destOrd="0" presId="urn:microsoft.com/office/officeart/2005/8/layout/cycle1"/>
    <dgm:cxn modelId="{1C6EACE1-1504-D34D-B70E-42436C688ABB}" srcId="{78C73F85-C5A8-094E-B7FD-CB8C37E3D30F}" destId="{3A435051-E21D-4F45-AF1F-A8D87BEC60EA}" srcOrd="1" destOrd="0" parTransId="{1C073BA0-7E47-DD45-939F-8FC2F65EC342}" sibTransId="{4D5A8CFE-94DB-254E-BB39-6EEF737161FE}"/>
    <dgm:cxn modelId="{6DA756E3-ED72-C547-8E2F-CC127446CA84}" type="presOf" srcId="{04FED555-A8ED-4A4E-A202-1E25736CCF94}" destId="{37824A4D-59CC-8745-9237-4015EBC85172}" srcOrd="0" destOrd="0" presId="urn:microsoft.com/office/officeart/2005/8/layout/cycle1"/>
    <dgm:cxn modelId="{C6C8D7EB-FAC0-2C42-855A-79B0E4D704FE}" type="presOf" srcId="{78C73F85-C5A8-094E-B7FD-CB8C37E3D30F}" destId="{3CF7F8BE-330F-6448-9EAE-E1CC587D8C06}" srcOrd="0" destOrd="0" presId="urn:microsoft.com/office/officeart/2005/8/layout/cycle1"/>
    <dgm:cxn modelId="{12AB24F4-4DC1-D44C-962B-3E9A12DE5F43}" type="presOf" srcId="{EB869083-FC60-FB4A-B52B-0E5FE1961D96}" destId="{617CCDD1-D185-8C4D-B871-963B59E7BBB4}" srcOrd="0" destOrd="0" presId="urn:microsoft.com/office/officeart/2005/8/layout/cycle1"/>
    <dgm:cxn modelId="{C20A14EC-DA75-7843-B089-95200D8E8BBE}" type="presParOf" srcId="{3CF7F8BE-330F-6448-9EAE-E1CC587D8C06}" destId="{D7897E66-9E0D-DB4E-B5DD-79281445DA12}" srcOrd="0" destOrd="0" presId="urn:microsoft.com/office/officeart/2005/8/layout/cycle1"/>
    <dgm:cxn modelId="{E4DA36A4-298C-C94F-AED8-D22FC1B1AB24}" type="presParOf" srcId="{3CF7F8BE-330F-6448-9EAE-E1CC587D8C06}" destId="{37824A4D-59CC-8745-9237-4015EBC85172}" srcOrd="1" destOrd="0" presId="urn:microsoft.com/office/officeart/2005/8/layout/cycle1"/>
    <dgm:cxn modelId="{F10D668A-4FF3-D148-8549-754915EB7AFF}" type="presParOf" srcId="{3CF7F8BE-330F-6448-9EAE-E1CC587D8C06}" destId="{8EC4A225-0B25-FB44-BC0F-F2AA115C3DDD}" srcOrd="2" destOrd="0" presId="urn:microsoft.com/office/officeart/2005/8/layout/cycle1"/>
    <dgm:cxn modelId="{4743FAE9-1C2D-B145-A511-F7D3CE74276C}" type="presParOf" srcId="{3CF7F8BE-330F-6448-9EAE-E1CC587D8C06}" destId="{44F37CD1-66F4-FD44-BC70-A45D6FD9F073}" srcOrd="3" destOrd="0" presId="urn:microsoft.com/office/officeart/2005/8/layout/cycle1"/>
    <dgm:cxn modelId="{0CC594A1-4CDA-0B4B-9300-D043E1927343}" type="presParOf" srcId="{3CF7F8BE-330F-6448-9EAE-E1CC587D8C06}" destId="{677F790A-F12F-FC43-9A55-9F7A32B43563}" srcOrd="4" destOrd="0" presId="urn:microsoft.com/office/officeart/2005/8/layout/cycle1"/>
    <dgm:cxn modelId="{370511F7-3558-9645-8B81-5EE5B87808F2}" type="presParOf" srcId="{3CF7F8BE-330F-6448-9EAE-E1CC587D8C06}" destId="{82C75F83-0497-0844-8336-4C2C6F391DB9}" srcOrd="5" destOrd="0" presId="urn:microsoft.com/office/officeart/2005/8/layout/cycle1"/>
    <dgm:cxn modelId="{4F8019E9-6A53-0E40-905C-F464D4291D2A}" type="presParOf" srcId="{3CF7F8BE-330F-6448-9EAE-E1CC587D8C06}" destId="{F6FBF67D-30A7-3A46-A079-719B3478286E}" srcOrd="6" destOrd="0" presId="urn:microsoft.com/office/officeart/2005/8/layout/cycle1"/>
    <dgm:cxn modelId="{B14F581A-820E-4B42-9E6F-C66215E54668}" type="presParOf" srcId="{3CF7F8BE-330F-6448-9EAE-E1CC587D8C06}" destId="{16F4E0EA-AE5F-394E-AFD7-971F468CE46A}" srcOrd="7" destOrd="0" presId="urn:microsoft.com/office/officeart/2005/8/layout/cycle1"/>
    <dgm:cxn modelId="{DCEDE552-D0DA-814A-8422-103E636E0632}" type="presParOf" srcId="{3CF7F8BE-330F-6448-9EAE-E1CC587D8C06}" destId="{617CCDD1-D185-8C4D-B871-963B59E7BBB4}" srcOrd="8" destOrd="0" presId="urn:microsoft.com/office/officeart/2005/8/layout/cycle1"/>
    <dgm:cxn modelId="{9C8565E7-2E94-CB41-9F41-53AA804BF7B5}" type="presParOf" srcId="{3CF7F8BE-330F-6448-9EAE-E1CC587D8C06}" destId="{ED84C463-6453-7F46-B87E-26D6408267A1}" srcOrd="9" destOrd="0" presId="urn:microsoft.com/office/officeart/2005/8/layout/cycle1"/>
    <dgm:cxn modelId="{A0159015-7AC2-FC43-897D-442D69805040}" type="presParOf" srcId="{3CF7F8BE-330F-6448-9EAE-E1CC587D8C06}" destId="{BDEE8BFB-D8B8-4348-86A9-346CE69D4E1B}" srcOrd="10" destOrd="0" presId="urn:microsoft.com/office/officeart/2005/8/layout/cycle1"/>
    <dgm:cxn modelId="{5A5B2D17-E927-0C4B-9F40-5F14398FD6E1}" type="presParOf" srcId="{3CF7F8BE-330F-6448-9EAE-E1CC587D8C06}" destId="{28DC7DA8-28CF-4F42-A5E8-44B95DBCC2AC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824A4D-59CC-8745-9237-4015EBC85172}">
      <dsp:nvSpPr>
        <dsp:cNvPr id="0" name=""/>
        <dsp:cNvSpPr/>
      </dsp:nvSpPr>
      <dsp:spPr>
        <a:xfrm>
          <a:off x="1240629" y="37718"/>
          <a:ext cx="599825" cy="5998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Load Imagery</a:t>
          </a:r>
        </a:p>
      </dsp:txBody>
      <dsp:txXfrm>
        <a:off x="1240629" y="37718"/>
        <a:ext cx="599825" cy="599825"/>
      </dsp:txXfrm>
    </dsp:sp>
    <dsp:sp modelId="{8EC4A225-0B25-FB44-BC0F-F2AA115C3DDD}">
      <dsp:nvSpPr>
        <dsp:cNvPr id="0" name=""/>
        <dsp:cNvSpPr/>
      </dsp:nvSpPr>
      <dsp:spPr>
        <a:xfrm>
          <a:off x="182654" y="-317"/>
          <a:ext cx="1695837" cy="1695837"/>
        </a:xfrm>
        <a:prstGeom prst="circularArrow">
          <a:avLst>
            <a:gd name="adj1" fmla="val 6897"/>
            <a:gd name="adj2" fmla="val 464970"/>
            <a:gd name="adj3" fmla="val 551024"/>
            <a:gd name="adj4" fmla="val 20584006"/>
            <a:gd name="adj5" fmla="val 804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7F790A-F12F-FC43-9A55-9F7A32B43563}">
      <dsp:nvSpPr>
        <dsp:cNvPr id="0" name=""/>
        <dsp:cNvSpPr/>
      </dsp:nvSpPr>
      <dsp:spPr>
        <a:xfrm>
          <a:off x="1240629" y="1057657"/>
          <a:ext cx="599825" cy="5998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 Forward Pass</a:t>
          </a:r>
        </a:p>
      </dsp:txBody>
      <dsp:txXfrm>
        <a:off x="1240629" y="1057657"/>
        <a:ext cx="599825" cy="599825"/>
      </dsp:txXfrm>
    </dsp:sp>
    <dsp:sp modelId="{82C75F83-0497-0844-8336-4C2C6F391DB9}">
      <dsp:nvSpPr>
        <dsp:cNvPr id="0" name=""/>
        <dsp:cNvSpPr/>
      </dsp:nvSpPr>
      <dsp:spPr>
        <a:xfrm>
          <a:off x="182654" y="-317"/>
          <a:ext cx="1695837" cy="1695837"/>
        </a:xfrm>
        <a:prstGeom prst="circularArrow">
          <a:avLst>
            <a:gd name="adj1" fmla="val 6897"/>
            <a:gd name="adj2" fmla="val 464970"/>
            <a:gd name="adj3" fmla="val 5951024"/>
            <a:gd name="adj4" fmla="val 4384006"/>
            <a:gd name="adj5" fmla="val 804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F4E0EA-AE5F-394E-AFD7-971F468CE46A}">
      <dsp:nvSpPr>
        <dsp:cNvPr id="0" name=""/>
        <dsp:cNvSpPr/>
      </dsp:nvSpPr>
      <dsp:spPr>
        <a:xfrm>
          <a:off x="220691" y="1057657"/>
          <a:ext cx="599825" cy="5998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 Calculate Loss</a:t>
          </a:r>
        </a:p>
      </dsp:txBody>
      <dsp:txXfrm>
        <a:off x="220691" y="1057657"/>
        <a:ext cx="599825" cy="599825"/>
      </dsp:txXfrm>
    </dsp:sp>
    <dsp:sp modelId="{617CCDD1-D185-8C4D-B871-963B59E7BBB4}">
      <dsp:nvSpPr>
        <dsp:cNvPr id="0" name=""/>
        <dsp:cNvSpPr/>
      </dsp:nvSpPr>
      <dsp:spPr>
        <a:xfrm>
          <a:off x="182654" y="-317"/>
          <a:ext cx="1695837" cy="1695837"/>
        </a:xfrm>
        <a:prstGeom prst="circularArrow">
          <a:avLst>
            <a:gd name="adj1" fmla="val 6897"/>
            <a:gd name="adj2" fmla="val 464970"/>
            <a:gd name="adj3" fmla="val 11351024"/>
            <a:gd name="adj4" fmla="val 9784006"/>
            <a:gd name="adj5" fmla="val 804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EE8BFB-D8B8-4348-86A9-346CE69D4E1B}">
      <dsp:nvSpPr>
        <dsp:cNvPr id="0" name=""/>
        <dsp:cNvSpPr/>
      </dsp:nvSpPr>
      <dsp:spPr>
        <a:xfrm>
          <a:off x="220691" y="37718"/>
          <a:ext cx="599825" cy="5998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 Backward Pass</a:t>
          </a:r>
        </a:p>
      </dsp:txBody>
      <dsp:txXfrm>
        <a:off x="220691" y="37718"/>
        <a:ext cx="599825" cy="599825"/>
      </dsp:txXfrm>
    </dsp:sp>
    <dsp:sp modelId="{28DC7DA8-28CF-4F42-A5E8-44B95DBCC2AC}">
      <dsp:nvSpPr>
        <dsp:cNvPr id="0" name=""/>
        <dsp:cNvSpPr/>
      </dsp:nvSpPr>
      <dsp:spPr>
        <a:xfrm>
          <a:off x="182654" y="-317"/>
          <a:ext cx="1695837" cy="1695837"/>
        </a:xfrm>
        <a:prstGeom prst="circularArrow">
          <a:avLst>
            <a:gd name="adj1" fmla="val 6897"/>
            <a:gd name="adj2" fmla="val 464970"/>
            <a:gd name="adj3" fmla="val 16751024"/>
            <a:gd name="adj4" fmla="val 15184006"/>
            <a:gd name="adj5" fmla="val 804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028DE-8280-4298-AE9E-FCD30F612A8D}" type="datetimeFigureOut">
              <a:rPr lang="en-US" smtClean="0"/>
              <a:t>2/14/23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00CD04-28F2-4ADF-B128-E6B35077F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401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Scene/Chip classification</a:t>
            </a:r>
          </a:p>
          <a:p>
            <a:pPr lvl="1"/>
            <a:r>
              <a:rPr lang="en-US" dirty="0"/>
              <a:t>Bounding box localization </a:t>
            </a:r>
          </a:p>
          <a:p>
            <a:pPr lvl="1"/>
            <a:r>
              <a:rPr lang="en-US" dirty="0"/>
              <a:t>Semantic segmentation</a:t>
            </a:r>
          </a:p>
          <a:p>
            <a:pPr lvl="1"/>
            <a:r>
              <a:rPr lang="en-US" dirty="0"/>
              <a:t>Instance segmentation</a:t>
            </a:r>
          </a:p>
          <a:p>
            <a:pPr lvl="1"/>
            <a:r>
              <a:rPr lang="en-US" dirty="0"/>
              <a:t>Change detection</a:t>
            </a:r>
          </a:p>
          <a:p>
            <a:pPr lvl="1"/>
            <a:r>
              <a:rPr lang="en-US" dirty="0"/>
              <a:t>Health monitorization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0CD04-28F2-4ADF-B128-E6B35077F85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950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5DAB2-8DB2-C644-9EE1-41F1571C9471}" type="datetime1">
              <a:rPr lang="en-US" smtClean="0"/>
              <a:t>2/14/23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812-0AC9-4F72-AD0E-97F6B794828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Google Shape;13;p2">
            <a:extLst>
              <a:ext uri="{FF2B5EF4-FFF2-40B4-BE49-F238E27FC236}">
                <a16:creationId xmlns:a16="http://schemas.microsoft.com/office/drawing/2014/main" id="{F74C76DC-28D9-4790-9A7A-2E70E97880CF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1"/>
            <a:ext cx="12192001" cy="205522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ACCB7F5-15EE-495B-9B67-92A78948C3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5604" y="6041362"/>
            <a:ext cx="2586865" cy="357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Dr. Grant Scott - EECS | IDSI | CGI</a:t>
            </a:r>
          </a:p>
        </p:txBody>
      </p:sp>
    </p:spTree>
    <p:extLst>
      <p:ext uri="{BB962C8B-B14F-4D97-AF65-F5344CB8AC3E}">
        <p14:creationId xmlns:p14="http://schemas.microsoft.com/office/powerpoint/2010/main" val="706559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702719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1070271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09414-D046-1540-9B3B-B09F25EED4F3}" type="datetime1">
              <a:rPr lang="en-US" smtClean="0"/>
              <a:t>2/14/23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812-0AC9-4F72-AD0E-97F6B794828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A166B06-8410-47B0-B6FC-50A969012B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5604" y="6041362"/>
            <a:ext cx="2586865" cy="357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Dr. Grant Scott - EECS | IDSI | CGI</a:t>
            </a:r>
          </a:p>
        </p:txBody>
      </p:sp>
    </p:spTree>
    <p:extLst>
      <p:ext uri="{BB962C8B-B14F-4D97-AF65-F5344CB8AC3E}">
        <p14:creationId xmlns:p14="http://schemas.microsoft.com/office/powerpoint/2010/main" val="227081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3" y="609600"/>
            <a:ext cx="1024893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8" y="3632200"/>
            <a:ext cx="9814129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10502932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D2DE2-3488-1A47-902C-AC4B2E653BC2}" type="datetime1">
              <a:rPr lang="en-US" smtClean="0"/>
              <a:t>2/14/23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812-0AC9-4F72-AD0E-97F6B794828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tx1"/>
                </a:solidFill>
                <a:latin typeface="Arial"/>
              </a:rPr>
              <a:t>”</a:t>
            </a:r>
            <a:endParaRPr lang="en-US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DE90741-F4B4-4DB9-9FD6-E44EE0448B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5604" y="6041362"/>
            <a:ext cx="2586865" cy="357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Dr. Grant Scott - EECS | IDSI | CGI</a:t>
            </a:r>
          </a:p>
        </p:txBody>
      </p:sp>
    </p:spTree>
    <p:extLst>
      <p:ext uri="{BB962C8B-B14F-4D97-AF65-F5344CB8AC3E}">
        <p14:creationId xmlns:p14="http://schemas.microsoft.com/office/powerpoint/2010/main" val="3750162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4DCE0-C966-4CE8-A065-6FD5B14A9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94" y="0"/>
            <a:ext cx="8751551" cy="7985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D2B8B7-264F-4B78-8B72-72597FA59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49AC2-D1FA-E149-AB08-EC501CA6465C}" type="datetime1">
              <a:rPr lang="en-US" smtClean="0"/>
              <a:t>2/14/23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57DE1-DFFE-4495-B180-780ED80A90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DB45812-0AC9-4F72-AD0E-97F6B794828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55E22-2204-4076-849D-F9EDDB75BB4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Dr. Grant Scott - EECS | IDSI | CGI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7A7DF50-86DB-49AD-ABD4-D996E9E5C439}"/>
              </a:ext>
            </a:extLst>
          </p:cNvPr>
          <p:cNvCxnSpPr>
            <a:cxnSpLocks/>
          </p:cNvCxnSpPr>
          <p:nvPr userDrawn="1"/>
        </p:nvCxnSpPr>
        <p:spPr>
          <a:xfrm flipV="1">
            <a:off x="264091" y="732773"/>
            <a:ext cx="11708715" cy="4384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8DF4C73-1BFD-4321-9A45-7F2581B48078}"/>
              </a:ext>
            </a:extLst>
          </p:cNvPr>
          <p:cNvCxnSpPr>
            <a:cxnSpLocks/>
          </p:cNvCxnSpPr>
          <p:nvPr userDrawn="1"/>
        </p:nvCxnSpPr>
        <p:spPr>
          <a:xfrm flipV="1">
            <a:off x="264091" y="3613732"/>
            <a:ext cx="11708715" cy="4384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88E2DC8-E0C7-4DA3-864C-E1AFEC1EF2B4}"/>
              </a:ext>
            </a:extLst>
          </p:cNvPr>
          <p:cNvCxnSpPr>
            <a:cxnSpLocks/>
          </p:cNvCxnSpPr>
          <p:nvPr userDrawn="1"/>
        </p:nvCxnSpPr>
        <p:spPr>
          <a:xfrm>
            <a:off x="6033370" y="798507"/>
            <a:ext cx="85078" cy="582776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EB38DBD-4313-450F-8DE8-A7312FC6F4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5590" y="4136317"/>
            <a:ext cx="5729900" cy="1905044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A6F28C4-A669-4531-8CA3-5B1B6D64FD6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242906" y="4136317"/>
            <a:ext cx="5729900" cy="1905044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6E15465-B861-4F4B-B396-2151F142E8C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225590" y="1302290"/>
            <a:ext cx="5729900" cy="2126709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3FCFB11-AFF9-4FBB-85B0-19B4E1A9D116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42906" y="1302290"/>
            <a:ext cx="5729900" cy="2126709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684C1EE3-C3BC-4692-85C4-19ACB9E64C02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225590" y="831247"/>
            <a:ext cx="5683981" cy="460196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16D3AFB0-6518-42A5-BD28-63B4351DF5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2906" y="823546"/>
            <a:ext cx="5683974" cy="460196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D08B7AD-DE1D-4FC3-80C6-34646BA0622D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225590" y="3676120"/>
            <a:ext cx="5683981" cy="460196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8F9376E9-E26C-4C04-BF57-364F0500B87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2906" y="3668419"/>
            <a:ext cx="5683974" cy="460196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28181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10618194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10618194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90569-2625-C44C-AAB6-FD2D97B09B0A}" type="datetime1">
              <a:rPr lang="en-US" smtClean="0"/>
              <a:t>2/14/23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812-0AC9-4F72-AD0E-97F6B794828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D45CA20-39BB-4442-96EE-4F0837BDE7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5604" y="6041362"/>
            <a:ext cx="2586865" cy="357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Dr. Grant Scott - EECS | IDSI | CGI</a:t>
            </a:r>
          </a:p>
        </p:txBody>
      </p:sp>
    </p:spTree>
    <p:extLst>
      <p:ext uri="{BB962C8B-B14F-4D97-AF65-F5344CB8AC3E}">
        <p14:creationId xmlns:p14="http://schemas.microsoft.com/office/powerpoint/2010/main" val="4267744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FEE26-C520-B14D-BA0C-13A7D8406A3B}" type="datetime1">
              <a:rPr lang="en-US" smtClean="0"/>
              <a:t>2/14/23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812-0AC9-4F72-AD0E-97F6B794828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 userDrawn="1"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Arial"/>
              </a:rPr>
              <a:t>”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DBF8FDB-4E58-499F-BAB3-28A488E355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5604" y="6041362"/>
            <a:ext cx="2586865" cy="357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Dr. Grant Scott - EECS | IDSI | CGI</a:t>
            </a:r>
          </a:p>
        </p:txBody>
      </p:sp>
    </p:spTree>
    <p:extLst>
      <p:ext uri="{BB962C8B-B14F-4D97-AF65-F5344CB8AC3E}">
        <p14:creationId xmlns:p14="http://schemas.microsoft.com/office/powerpoint/2010/main" val="29572383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10648151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10656618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106566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55E87-060A-F14C-B608-9F7A72EAE329}" type="datetime1">
              <a:rPr lang="en-US" smtClean="0"/>
              <a:t>2/14/23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812-0AC9-4F72-AD0E-97F6B79482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BFDA158-F616-4C0D-A225-75C10AA747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5604" y="6041362"/>
            <a:ext cx="2586865" cy="357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Dr. Grant Scott - EECS | IDSI | CGI</a:t>
            </a:r>
          </a:p>
        </p:txBody>
      </p:sp>
    </p:spTree>
    <p:extLst>
      <p:ext uri="{BB962C8B-B14F-4D97-AF65-F5344CB8AC3E}">
        <p14:creationId xmlns:p14="http://schemas.microsoft.com/office/powerpoint/2010/main" val="5057501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C48C2-B456-8D4D-8CC0-4EDF7F53A2CE}" type="datetime1">
              <a:rPr lang="en-US" smtClean="0"/>
              <a:t>2/14/23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812-0AC9-4F72-AD0E-97F6B794828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588A9FD-D860-45B1-9CC8-BF7ABE20D4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5604" y="6041362"/>
            <a:ext cx="2586865" cy="357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Dr. Grant Scott - EECS | IDSI | CGI</a:t>
            </a:r>
          </a:p>
        </p:txBody>
      </p:sp>
    </p:spTree>
    <p:extLst>
      <p:ext uri="{BB962C8B-B14F-4D97-AF65-F5344CB8AC3E}">
        <p14:creationId xmlns:p14="http://schemas.microsoft.com/office/powerpoint/2010/main" val="41337185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8A661-5AF3-E540-BAD4-6D42270E007B}" type="datetime1">
              <a:rPr lang="en-US" smtClean="0"/>
              <a:t>2/14/23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812-0AC9-4F72-AD0E-97F6B794828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28DB238-0DA7-4253-A1D2-15D13E6453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5604" y="6041362"/>
            <a:ext cx="2586865" cy="357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Dr. Grant Scott - EECS | IDSI | CGI</a:t>
            </a:r>
          </a:p>
        </p:txBody>
      </p:sp>
    </p:spTree>
    <p:extLst>
      <p:ext uri="{BB962C8B-B14F-4D97-AF65-F5344CB8AC3E}">
        <p14:creationId xmlns:p14="http://schemas.microsoft.com/office/powerpoint/2010/main" val="2636423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defRPr sz="2400"/>
            </a:lvl1pPr>
            <a:lvl2pPr>
              <a:buClrTx/>
              <a:defRPr sz="1800"/>
            </a:lvl2pPr>
            <a:lvl3pPr>
              <a:buClrTx/>
              <a:defRPr sz="1800"/>
            </a:lvl3pPr>
            <a:lvl4pPr>
              <a:buClrTx/>
              <a:defRPr sz="1400"/>
            </a:lvl4pPr>
            <a:lvl5pPr>
              <a:buClrTx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9FFE6-DEF0-5945-AA02-3A1707220188}" type="datetime1">
              <a:rPr lang="en-US" smtClean="0"/>
              <a:t>2/14/23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812-0AC9-4F72-AD0E-97F6B794828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C263486-64C8-4528-AC72-6D2B9994D3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5604" y="6041362"/>
            <a:ext cx="2586865" cy="357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Dr. Grant Scott - EECS | IDSI | CGI</a:t>
            </a:r>
          </a:p>
        </p:txBody>
      </p:sp>
    </p:spTree>
    <p:extLst>
      <p:ext uri="{BB962C8B-B14F-4D97-AF65-F5344CB8AC3E}">
        <p14:creationId xmlns:p14="http://schemas.microsoft.com/office/powerpoint/2010/main" val="2467232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F6370-0AED-1145-AEEC-76954656019E}" type="datetime1">
              <a:rPr lang="en-US" smtClean="0"/>
              <a:t>2/14/23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812-0AC9-4F72-AD0E-97F6B79482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0A62B90-678E-4C9C-AD08-64C2C0D38A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5604" y="6041362"/>
            <a:ext cx="2586865" cy="357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Dr. Grant Scott - EECS | IDSI | CGI</a:t>
            </a:r>
          </a:p>
        </p:txBody>
      </p:sp>
    </p:spTree>
    <p:extLst>
      <p:ext uri="{BB962C8B-B14F-4D97-AF65-F5344CB8AC3E}">
        <p14:creationId xmlns:p14="http://schemas.microsoft.com/office/powerpoint/2010/main" val="3792213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AB8F-225A-7F49-AA4D-1138A62F9B6C}" type="datetime1">
              <a:rPr lang="en-US" smtClean="0"/>
              <a:t>2/14/23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812-0AC9-4F72-AD0E-97F6B794828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C1E94F0-1FE7-4527-B5F3-129C64FC9F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5604" y="6041362"/>
            <a:ext cx="2586865" cy="357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Dr. Grant Scott - EECS | IDSI | CGI</a:t>
            </a:r>
          </a:p>
        </p:txBody>
      </p:sp>
    </p:spTree>
    <p:extLst>
      <p:ext uri="{BB962C8B-B14F-4D97-AF65-F5344CB8AC3E}">
        <p14:creationId xmlns:p14="http://schemas.microsoft.com/office/powerpoint/2010/main" val="4167589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876FD-613B-8940-984A-A40A8D89CA83}" type="datetime1">
              <a:rPr lang="en-US" smtClean="0"/>
              <a:t>2/14/23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812-0AC9-4F72-AD0E-97F6B794828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2A9F483-A1B9-4DB6-882F-35C4D5B97AE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835604" y="6041362"/>
            <a:ext cx="2586865" cy="357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Dr. Grant Scott - EECS | IDSI | CGI</a:t>
            </a:r>
          </a:p>
        </p:txBody>
      </p:sp>
    </p:spTree>
    <p:extLst>
      <p:ext uri="{BB962C8B-B14F-4D97-AF65-F5344CB8AC3E}">
        <p14:creationId xmlns:p14="http://schemas.microsoft.com/office/powerpoint/2010/main" val="2857627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656616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46764-4295-F740-A12D-946805AD9ABC}" type="datetime1">
              <a:rPr lang="en-US" smtClean="0"/>
              <a:t>2/14/23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812-0AC9-4F72-AD0E-97F6B794828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754C5FD-C858-4387-86AA-0251FE2642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5604" y="6041362"/>
            <a:ext cx="2586865" cy="357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Dr. Grant Scott - EECS | IDSI | CGI</a:t>
            </a:r>
          </a:p>
        </p:txBody>
      </p:sp>
    </p:spTree>
    <p:extLst>
      <p:ext uri="{BB962C8B-B14F-4D97-AF65-F5344CB8AC3E}">
        <p14:creationId xmlns:p14="http://schemas.microsoft.com/office/powerpoint/2010/main" val="2048328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45F2-5121-3543-83F6-3766D45B3B0E}" type="datetime1">
              <a:rPr lang="en-US" smtClean="0"/>
              <a:t>2/14/23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812-0AC9-4F72-AD0E-97F6B794828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D3FE7-907F-45D8-9A87-D31906B85C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5604" y="6041362"/>
            <a:ext cx="2586865" cy="357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Dr. Grant Scott - EECS | IDSI | CGI</a:t>
            </a:r>
          </a:p>
        </p:txBody>
      </p:sp>
    </p:spTree>
    <p:extLst>
      <p:ext uri="{BB962C8B-B14F-4D97-AF65-F5344CB8AC3E}">
        <p14:creationId xmlns:p14="http://schemas.microsoft.com/office/powerpoint/2010/main" val="2971789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6788642" cy="5526437"/>
          </a:xfrm>
        </p:spPr>
        <p:txBody>
          <a:bodyPr>
            <a:normAutofit/>
          </a:bodyPr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AE890-088C-1D4F-B770-C5B4B72F7706}" type="datetime1">
              <a:rPr lang="en-US" smtClean="0"/>
              <a:t>2/14/23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812-0AC9-4F72-AD0E-97F6B79482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47D34F7-5DFB-46DD-BBE7-8D284AD15E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5604" y="6041362"/>
            <a:ext cx="2586865" cy="357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Dr. Grant Scott - EECS | IDSI | CGI</a:t>
            </a:r>
          </a:p>
        </p:txBody>
      </p:sp>
    </p:spTree>
    <p:extLst>
      <p:ext uri="{BB962C8B-B14F-4D97-AF65-F5344CB8AC3E}">
        <p14:creationId xmlns:p14="http://schemas.microsoft.com/office/powerpoint/2010/main" val="1427771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1081798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10817980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10817980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5A557-A293-3D44-8209-74F39214ACF8}" type="datetime1">
              <a:rPr lang="en-US" smtClean="0"/>
              <a:t>2/14/23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812-0AC9-4F72-AD0E-97F6B79482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CDA27E1-1E0C-4272-AE9E-771D2E0A0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5604" y="6041362"/>
            <a:ext cx="2586865" cy="357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Dr. Grant Scott - EECS | IDSI | CGI</a:t>
            </a:r>
          </a:p>
        </p:txBody>
      </p:sp>
    </p:spTree>
    <p:extLst>
      <p:ext uri="{BB962C8B-B14F-4D97-AF65-F5344CB8AC3E}">
        <p14:creationId xmlns:p14="http://schemas.microsoft.com/office/powerpoint/2010/main" val="1241514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579774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3" y="2160589"/>
            <a:ext cx="10579775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94330" y="6398659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49AA1D1-810C-E34D-9D84-FFA0F88AEEBA}" type="datetime1">
              <a:rPr lang="en-US" smtClean="0"/>
              <a:t>2/14/23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57108" y="6398660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DB45812-0AC9-4F72-AD0E-97F6B794828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2" descr="https://www.mizzou.com/s/1002/images/editor/mu_logo.png"/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3" y="5921176"/>
            <a:ext cx="3485332" cy="90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oogle Shape;19;p3">
            <a:extLst>
              <a:ext uri="{FF2B5EF4-FFF2-40B4-BE49-F238E27FC236}">
                <a16:creationId xmlns:a16="http://schemas.microsoft.com/office/drawing/2014/main" id="{5E20DADF-C02C-474D-94FD-77918768D2B7}"/>
              </a:ext>
            </a:extLst>
          </p:cNvPr>
          <p:cNvPicPr preferRelativeResize="0"/>
          <p:nvPr userDrawn="1"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9271076" y="6939"/>
            <a:ext cx="2920924" cy="4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0;p3">
            <a:extLst>
              <a:ext uri="{FF2B5EF4-FFF2-40B4-BE49-F238E27FC236}">
                <a16:creationId xmlns:a16="http://schemas.microsoft.com/office/drawing/2014/main" id="{0B0E1FA7-A390-4A06-8DD6-9F8F7ECA9914}"/>
              </a:ext>
            </a:extLst>
          </p:cNvPr>
          <p:cNvSpPr txBox="1"/>
          <p:nvPr userDrawn="1"/>
        </p:nvSpPr>
        <p:spPr>
          <a:xfrm>
            <a:off x="9271139" y="463290"/>
            <a:ext cx="29208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 b="1" dirty="0">
                <a:solidFill>
                  <a:srgbClr val="134F5C"/>
                </a:solidFill>
                <a:latin typeface="Consolas"/>
                <a:ea typeface="Consolas"/>
                <a:cs typeface="Consolas"/>
                <a:sym typeface="Consolas"/>
              </a:rPr>
              <a:t>https://scottgs.mufaculty.umsystem.edu/</a:t>
            </a:r>
            <a:endParaRPr sz="950" b="1" dirty="0">
              <a:solidFill>
                <a:srgbClr val="134F5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5604" y="6041362"/>
            <a:ext cx="2586865" cy="357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Dr. Grant Scott - EECS | IDSI | CGI</a:t>
            </a:r>
          </a:p>
        </p:txBody>
      </p:sp>
    </p:spTree>
    <p:extLst>
      <p:ext uri="{BB962C8B-B14F-4D97-AF65-F5344CB8AC3E}">
        <p14:creationId xmlns:p14="http://schemas.microsoft.com/office/powerpoint/2010/main" val="37855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7" r:id="rId12"/>
    <p:sldLayoutId id="2147483672" r:id="rId13"/>
    <p:sldLayoutId id="2147483673" r:id="rId14"/>
    <p:sldLayoutId id="2147483674" r:id="rId15"/>
    <p:sldLayoutId id="2147483675" r:id="rId16"/>
    <p:sldLayoutId id="2147483676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Tx/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Tx/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Tx/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Tx/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Tx/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hyperlink" Target="https://www.clipartmax.com/download/m2K9A0m2b1m2i8i8_4-o-clock-clip-art-clock-face-clip-art/" TargetMode="External"/><Relationship Id="rId3" Type="http://schemas.openxmlformats.org/officeDocument/2006/relationships/image" Target="../media/image27.jpeg"/><Relationship Id="rId7" Type="http://schemas.openxmlformats.org/officeDocument/2006/relationships/diagramQuickStyle" Target="../diagrams/quickStyle1.xml"/><Relationship Id="rId12" Type="http://schemas.openxmlformats.org/officeDocument/2006/relationships/hyperlink" Target="https://commons.wikimedia.org/wiki/File:PyTorch_logo_icon.svg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hyperlink" Target="https://www.freecodecamp.org/news/want-to-know-how-deep-learning-works-heres-a-quick-guide-for-everyone-1aedeca88076/" TargetMode="External"/><Relationship Id="rId5" Type="http://schemas.openxmlformats.org/officeDocument/2006/relationships/diagramData" Target="../diagrams/data1.xml"/><Relationship Id="rId10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microsoft.com/office/2007/relationships/diagramDrawing" Target="../diagrams/drawing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10" Type="http://schemas.openxmlformats.org/officeDocument/2006/relationships/image" Target="../media/image38.sv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D75C0-3846-62C0-A905-7ACF45473F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6210" y="2860378"/>
            <a:ext cx="7766936" cy="2545420"/>
          </a:xfrm>
        </p:spPr>
        <p:txBody>
          <a:bodyPr/>
          <a:lstStyle/>
          <a:p>
            <a:r>
              <a:rPr lang="en-US" dirty="0"/>
              <a:t>Accelerating Deep Learning Research </a:t>
            </a:r>
            <a:br>
              <a:rPr lang="en-US" dirty="0"/>
            </a:br>
            <a:r>
              <a:rPr lang="en-US" dirty="0"/>
              <a:t>with the NSF NRP Nautilus </a:t>
            </a:r>
            <a:r>
              <a:rPr lang="en-US" dirty="0" err="1"/>
              <a:t>HyperCluster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20E37F-B9DB-86D0-7F33-DEFCA243D2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6210" y="5405798"/>
            <a:ext cx="7766936" cy="1877510"/>
          </a:xfrm>
        </p:spPr>
        <p:txBody>
          <a:bodyPr>
            <a:normAutofit/>
          </a:bodyPr>
          <a:lstStyle/>
          <a:p>
            <a:r>
              <a:rPr lang="en-US" sz="2400" dirty="0" err="1"/>
              <a:t>MORENet</a:t>
            </a:r>
            <a:r>
              <a:rPr lang="en-US" sz="2400" dirty="0"/>
              <a:t> Technical Summit</a:t>
            </a:r>
          </a:p>
          <a:p>
            <a:r>
              <a:rPr lang="en-US" sz="2400" dirty="0"/>
              <a:t>20 Feb 2023</a:t>
            </a:r>
          </a:p>
        </p:txBody>
      </p:sp>
    </p:spTree>
    <p:extLst>
      <p:ext uri="{BB962C8B-B14F-4D97-AF65-F5344CB8AC3E}">
        <p14:creationId xmlns:p14="http://schemas.microsoft.com/office/powerpoint/2010/main" val="1492872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F9650-A86B-D003-0286-40FE7E3A2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Automating Kubernetes 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95AE9-6BA9-DB9F-B470-9EE82F918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655175"/>
            <a:ext cx="5418667" cy="23610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Creation of template </a:t>
            </a:r>
            <a:r>
              <a:rPr lang="en-US" dirty="0" err="1"/>
              <a:t>Kube</a:t>
            </a:r>
            <a:r>
              <a:rPr lang="en-US" dirty="0"/>
              <a:t> Spec YAML </a:t>
            </a:r>
          </a:p>
          <a:p>
            <a:r>
              <a:rPr lang="en-US" dirty="0"/>
              <a:t>Bash scripting combined with environment variables to set the Dataset and Model to train</a:t>
            </a:r>
          </a:p>
          <a:p>
            <a:r>
              <a:rPr lang="en-US" dirty="0"/>
              <a:t>Human time: ~3 hours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5DA4D-CDFC-2766-27AC-9017D28FB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812-0AC9-4F72-AD0E-97F6B7948284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D48322-1B4D-47E2-3CEF-890657530428}"/>
              </a:ext>
            </a:extLst>
          </p:cNvPr>
          <p:cNvSpPr txBox="1"/>
          <p:nvPr/>
        </p:nvSpPr>
        <p:spPr>
          <a:xfrm>
            <a:off x="7222991" y="1952812"/>
            <a:ext cx="4034117" cy="16004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Monaco" pitchFamily="2" charset="77"/>
              </a:rPr>
              <a:t>spec:</a:t>
            </a:r>
          </a:p>
          <a:p>
            <a:r>
              <a:rPr lang="en-US" sz="1400" dirty="0">
                <a:latin typeface="Monaco" pitchFamily="2" charset="77"/>
              </a:rPr>
              <a:t>  template:</a:t>
            </a:r>
          </a:p>
          <a:p>
            <a:r>
              <a:rPr lang="en-US" sz="1400" dirty="0">
                <a:latin typeface="Monaco" pitchFamily="2" charset="77"/>
              </a:rPr>
              <a:t>    spec:</a:t>
            </a:r>
          </a:p>
          <a:p>
            <a:r>
              <a:rPr lang="en-US" sz="1400" dirty="0">
                <a:latin typeface="Monaco" pitchFamily="2" charset="77"/>
              </a:rPr>
              <a:t>      containers:</a:t>
            </a:r>
          </a:p>
          <a:p>
            <a:r>
              <a:rPr lang="en-US" sz="1400" dirty="0">
                <a:latin typeface="Monaco" pitchFamily="2" charset="77"/>
              </a:rPr>
              <a:t>        - name: </a:t>
            </a:r>
            <a:r>
              <a:rPr lang="en-US" sz="1400" dirty="0" err="1">
                <a:latin typeface="Monaco" pitchFamily="2" charset="77"/>
              </a:rPr>
              <a:t>myContainer</a:t>
            </a:r>
            <a:endParaRPr lang="en-US" sz="1400" dirty="0">
              <a:latin typeface="Monaco" pitchFamily="2" charset="77"/>
            </a:endParaRPr>
          </a:p>
          <a:p>
            <a:r>
              <a:rPr lang="en-US" sz="1400" dirty="0">
                <a:latin typeface="Monaco" pitchFamily="2" charset="77"/>
              </a:rPr>
              <a:t>          image: $CONTAINAER_IMAGE</a:t>
            </a:r>
          </a:p>
          <a:p>
            <a:r>
              <a:rPr lang="en-US" sz="1400" dirty="0">
                <a:latin typeface="Monaco" pitchFamily="2" charset="77"/>
              </a:rPr>
              <a:t>          </a:t>
            </a:r>
            <a:r>
              <a:rPr lang="en-US" sz="1400" dirty="0" err="1">
                <a:latin typeface="Monaco" pitchFamily="2" charset="77"/>
              </a:rPr>
              <a:t>workingDir</a:t>
            </a:r>
            <a:r>
              <a:rPr lang="en-US" sz="1400" dirty="0">
                <a:latin typeface="Monaco" pitchFamily="2" charset="77"/>
              </a:rPr>
              <a:t>: $WORKDIR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78DCD5-18D3-4174-340C-5F03D66FED0B}"/>
              </a:ext>
            </a:extLst>
          </p:cNvPr>
          <p:cNvSpPr txBox="1"/>
          <p:nvPr/>
        </p:nvSpPr>
        <p:spPr>
          <a:xfrm>
            <a:off x="8373337" y="3575662"/>
            <a:ext cx="1733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Template YAML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49E79C-8244-7FEA-66AA-22A3B21501F6}"/>
              </a:ext>
            </a:extLst>
          </p:cNvPr>
          <p:cNvSpPr txBox="1"/>
          <p:nvPr/>
        </p:nvSpPr>
        <p:spPr>
          <a:xfrm>
            <a:off x="1191532" y="4268159"/>
            <a:ext cx="10065576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Monaco" pitchFamily="2" charset="77"/>
              </a:rPr>
              <a:t>Dirs</a:t>
            </a:r>
            <a:r>
              <a:rPr lang="en-US" sz="1400" dirty="0">
                <a:latin typeface="Monaco" pitchFamily="2" charset="77"/>
              </a:rPr>
              <a:t>="mydir1 mydir2 mydir3 mydir4"</a:t>
            </a:r>
          </a:p>
          <a:p>
            <a:r>
              <a:rPr lang="en-US" sz="1400" dirty="0">
                <a:latin typeface="Monaco" pitchFamily="2" charset="77"/>
              </a:rPr>
              <a:t>Container=“ubuntu:20.04”</a:t>
            </a:r>
          </a:p>
          <a:p>
            <a:endParaRPr lang="en-US" sz="1400" dirty="0">
              <a:latin typeface="Monaco" pitchFamily="2" charset="77"/>
            </a:endParaRPr>
          </a:p>
          <a:p>
            <a:r>
              <a:rPr lang="en-US" sz="1400" dirty="0">
                <a:latin typeface="Monaco" pitchFamily="2" charset="77"/>
              </a:rPr>
              <a:t>for </a:t>
            </a:r>
            <a:r>
              <a:rPr lang="en-US" sz="1400" dirty="0" err="1">
                <a:latin typeface="Monaco" pitchFamily="2" charset="77"/>
              </a:rPr>
              <a:t>Dirpath</a:t>
            </a:r>
            <a:r>
              <a:rPr lang="en-US" sz="1400" dirty="0">
                <a:latin typeface="Monaco" pitchFamily="2" charset="77"/>
              </a:rPr>
              <a:t> in $</a:t>
            </a:r>
            <a:r>
              <a:rPr lang="en-US" sz="1400" dirty="0" err="1">
                <a:latin typeface="Monaco" pitchFamily="2" charset="77"/>
              </a:rPr>
              <a:t>Dirs</a:t>
            </a:r>
            <a:r>
              <a:rPr lang="en-US" sz="1400" dirty="0">
                <a:latin typeface="Monaco" pitchFamily="2" charset="77"/>
              </a:rPr>
              <a:t>; do</a:t>
            </a:r>
          </a:p>
          <a:p>
            <a:r>
              <a:rPr lang="en-US" sz="1400" dirty="0">
                <a:latin typeface="Monaco" pitchFamily="2" charset="77"/>
              </a:rPr>
              <a:t>    CONTAINER_IMAGE=$Container WORKDIR=$</a:t>
            </a:r>
            <a:r>
              <a:rPr lang="en-US" sz="1400" dirty="0" err="1">
                <a:latin typeface="Monaco" pitchFamily="2" charset="77"/>
              </a:rPr>
              <a:t>Dirpath</a:t>
            </a:r>
            <a:r>
              <a:rPr lang="en-US" sz="1400" dirty="0">
                <a:latin typeface="Monaco" pitchFamily="2" charset="77"/>
              </a:rPr>
              <a:t> </a:t>
            </a:r>
            <a:r>
              <a:rPr lang="en-US" sz="1400" dirty="0" err="1">
                <a:latin typeface="Monaco" pitchFamily="2" charset="77"/>
              </a:rPr>
              <a:t>envsubst</a:t>
            </a:r>
            <a:r>
              <a:rPr lang="en-US" sz="1400" dirty="0">
                <a:latin typeface="Monaco" pitchFamily="2" charset="77"/>
              </a:rPr>
              <a:t> &lt; </a:t>
            </a:r>
            <a:r>
              <a:rPr lang="en-US" sz="1400" dirty="0" err="1">
                <a:latin typeface="Monaco" pitchFamily="2" charset="77"/>
              </a:rPr>
              <a:t>template.yml</a:t>
            </a:r>
            <a:r>
              <a:rPr lang="en-US" sz="1400" dirty="0">
                <a:latin typeface="Monaco" pitchFamily="2" charset="77"/>
              </a:rPr>
              <a:t> | </a:t>
            </a:r>
            <a:r>
              <a:rPr lang="en-US" sz="1400" dirty="0" err="1">
                <a:latin typeface="Monaco" pitchFamily="2" charset="77"/>
              </a:rPr>
              <a:t>kubectl</a:t>
            </a:r>
            <a:r>
              <a:rPr lang="en-US" sz="1400" dirty="0">
                <a:latin typeface="Monaco" pitchFamily="2" charset="77"/>
              </a:rPr>
              <a:t> apply -f -</a:t>
            </a:r>
          </a:p>
          <a:p>
            <a:r>
              <a:rPr lang="en-US" sz="1400" dirty="0">
                <a:latin typeface="Monaco" pitchFamily="2" charset="77"/>
              </a:rPr>
              <a:t>done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49AA08-ABAE-1DD7-1749-E9DD6709A624}"/>
              </a:ext>
            </a:extLst>
          </p:cNvPr>
          <p:cNvSpPr txBox="1"/>
          <p:nvPr/>
        </p:nvSpPr>
        <p:spPr>
          <a:xfrm>
            <a:off x="5305020" y="560698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Bash Script</a:t>
            </a:r>
          </a:p>
        </p:txBody>
      </p:sp>
    </p:spTree>
    <p:extLst>
      <p:ext uri="{BB962C8B-B14F-4D97-AF65-F5344CB8AC3E}">
        <p14:creationId xmlns:p14="http://schemas.microsoft.com/office/powerpoint/2010/main" val="643587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0007778A-A2CB-83DD-096F-653BC6FE79A6}"/>
              </a:ext>
            </a:extLst>
          </p:cNvPr>
          <p:cNvSpPr/>
          <p:nvPr/>
        </p:nvSpPr>
        <p:spPr>
          <a:xfrm>
            <a:off x="7838011" y="4064354"/>
            <a:ext cx="2013665" cy="20919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3F447F-DF14-4313-8F4D-6410D8B51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 Learning on Nautilus: </a:t>
            </a:r>
            <a:br>
              <a:rPr lang="en-US" dirty="0"/>
            </a:br>
            <a:r>
              <a:rPr lang="en-US" dirty="0"/>
              <a:t>By the Numbers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E60680-B477-4ECB-9C0B-3D3D170D1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812-0AC9-4F72-AD0E-97F6B7948284}" type="slidenum">
              <a:rPr lang="en-US" smtClean="0"/>
              <a:t>11</a:t>
            </a:fld>
            <a:endParaRPr lang="en-US"/>
          </a:p>
        </p:txBody>
      </p:sp>
      <p:pic>
        <p:nvPicPr>
          <p:cNvPr id="1026" name="Picture 2" descr="Nautilus">
            <a:extLst>
              <a:ext uri="{FF2B5EF4-FFF2-40B4-BE49-F238E27FC236}">
                <a16:creationId xmlns:a16="http://schemas.microsoft.com/office/drawing/2014/main" id="{1AE0D619-FAAD-E329-D2E0-BBAA37D13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063" y="459874"/>
            <a:ext cx="4777431" cy="134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F807EF1-4FA9-4B15-399F-9725A7B64179}"/>
              </a:ext>
            </a:extLst>
          </p:cNvPr>
          <p:cNvGrpSpPr/>
          <p:nvPr/>
        </p:nvGrpSpPr>
        <p:grpSpPr>
          <a:xfrm>
            <a:off x="1828336" y="1946267"/>
            <a:ext cx="2295144" cy="1949198"/>
            <a:chOff x="7534657" y="2160589"/>
            <a:chExt cx="2295144" cy="194919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F063C25-DCBF-C925-CE2F-7458915B45B2}"/>
                </a:ext>
              </a:extLst>
            </p:cNvPr>
            <p:cNvSpPr/>
            <p:nvPr/>
          </p:nvSpPr>
          <p:spPr>
            <a:xfrm>
              <a:off x="7534657" y="2160589"/>
              <a:ext cx="2295144" cy="19118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42" name="Picture 2" descr="Want to know how Deep Learning works? Here's a quick guide for everyone.">
              <a:extLst>
                <a:ext uri="{FF2B5EF4-FFF2-40B4-BE49-F238E27FC236}">
                  <a16:creationId xmlns:a16="http://schemas.microsoft.com/office/drawing/2014/main" id="{18FBEB4C-2B03-A0CC-7AB9-AE5C23E388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4516" y="2208848"/>
              <a:ext cx="1995423" cy="1329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BAA470-EF84-8C96-883D-3626CC858706}"/>
                </a:ext>
              </a:extLst>
            </p:cNvPr>
            <p:cNvSpPr txBox="1"/>
            <p:nvPr/>
          </p:nvSpPr>
          <p:spPr>
            <a:xfrm>
              <a:off x="7534657" y="3463456"/>
              <a:ext cx="22951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 Deep Neural Architectures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CA00F72-EF7D-007A-AA43-8DEF75B689F0}"/>
              </a:ext>
            </a:extLst>
          </p:cNvPr>
          <p:cNvGrpSpPr/>
          <p:nvPr/>
        </p:nvGrpSpPr>
        <p:grpSpPr>
          <a:xfrm>
            <a:off x="1828333" y="4081374"/>
            <a:ext cx="2295145" cy="2065059"/>
            <a:chOff x="8330184" y="4297680"/>
            <a:chExt cx="2295145" cy="182137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CBA4DDE-F393-428B-1CAB-ED5FD0F747E1}"/>
                </a:ext>
              </a:extLst>
            </p:cNvPr>
            <p:cNvSpPr/>
            <p:nvPr/>
          </p:nvSpPr>
          <p:spPr>
            <a:xfrm>
              <a:off x="8330184" y="4297680"/>
              <a:ext cx="2295144" cy="18213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Direct Access Storage 5">
              <a:extLst>
                <a:ext uri="{FF2B5EF4-FFF2-40B4-BE49-F238E27FC236}">
                  <a16:creationId xmlns:a16="http://schemas.microsoft.com/office/drawing/2014/main" id="{1A8C35D7-74C7-B7FA-CC3B-B95ECA64AAFA}"/>
                </a:ext>
              </a:extLst>
            </p:cNvPr>
            <p:cNvSpPr/>
            <p:nvPr/>
          </p:nvSpPr>
          <p:spPr>
            <a:xfrm rot="16200000">
              <a:off x="8931014" y="4402064"/>
              <a:ext cx="843887" cy="762416"/>
            </a:xfrm>
            <a:prstGeom prst="flowChartMagneticDrum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Direct Access Storage 9">
              <a:extLst>
                <a:ext uri="{FF2B5EF4-FFF2-40B4-BE49-F238E27FC236}">
                  <a16:creationId xmlns:a16="http://schemas.microsoft.com/office/drawing/2014/main" id="{77D58E6D-FBF1-3B99-7C21-DC2E273CF5CE}"/>
                </a:ext>
              </a:extLst>
            </p:cNvPr>
            <p:cNvSpPr/>
            <p:nvPr/>
          </p:nvSpPr>
          <p:spPr>
            <a:xfrm rot="16200000">
              <a:off x="9083414" y="4554464"/>
              <a:ext cx="843887" cy="762416"/>
            </a:xfrm>
            <a:prstGeom prst="flowChartMagneticDrum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Direct Access Storage 10">
              <a:extLst>
                <a:ext uri="{FF2B5EF4-FFF2-40B4-BE49-F238E27FC236}">
                  <a16:creationId xmlns:a16="http://schemas.microsoft.com/office/drawing/2014/main" id="{08699AC6-4F1F-33A3-2CBF-43BBC7AF6522}"/>
                </a:ext>
              </a:extLst>
            </p:cNvPr>
            <p:cNvSpPr/>
            <p:nvPr/>
          </p:nvSpPr>
          <p:spPr>
            <a:xfrm rot="16200000">
              <a:off x="9235814" y="4706864"/>
              <a:ext cx="843887" cy="762416"/>
            </a:xfrm>
            <a:prstGeom prst="flowChartMagneticDrum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F26325F-EFBB-E842-0D91-42E747029459}"/>
                </a:ext>
              </a:extLst>
            </p:cNvPr>
            <p:cNvSpPr txBox="1"/>
            <p:nvPr/>
          </p:nvSpPr>
          <p:spPr>
            <a:xfrm>
              <a:off x="8330185" y="5472723"/>
              <a:ext cx="22951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 Open Source </a:t>
              </a:r>
            </a:p>
            <a:p>
              <a:pPr algn="ctr"/>
              <a:r>
                <a:rPr lang="en-US" dirty="0"/>
                <a:t>HR-RSI Datasets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0CE7BA6-67C7-1EF0-57DC-A9D9D4E87DC2}"/>
              </a:ext>
            </a:extLst>
          </p:cNvPr>
          <p:cNvGrpSpPr/>
          <p:nvPr/>
        </p:nvGrpSpPr>
        <p:grpSpPr>
          <a:xfrm>
            <a:off x="4765042" y="1946267"/>
            <a:ext cx="2319554" cy="1441522"/>
            <a:chOff x="7042458" y="1927227"/>
            <a:chExt cx="2319554" cy="144152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120784A-C0B8-AB30-A899-EC8BDA093432}"/>
                </a:ext>
              </a:extLst>
            </p:cNvPr>
            <p:cNvSpPr/>
            <p:nvPr/>
          </p:nvSpPr>
          <p:spPr>
            <a:xfrm>
              <a:off x="7066869" y="1927227"/>
              <a:ext cx="2295143" cy="14415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44" name="Picture 4">
              <a:extLst>
                <a:ext uri="{FF2B5EF4-FFF2-40B4-BE49-F238E27FC236}">
                  <a16:creationId xmlns:a16="http://schemas.microsoft.com/office/drawing/2014/main" id="{A5813855-49E1-B59D-A4CF-9E71ADA062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1442" y="1939597"/>
              <a:ext cx="898328" cy="1087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63DE0D-143B-A473-6810-C3C45B88FFB1}"/>
                </a:ext>
              </a:extLst>
            </p:cNvPr>
            <p:cNvSpPr txBox="1"/>
            <p:nvPr/>
          </p:nvSpPr>
          <p:spPr>
            <a:xfrm>
              <a:off x="7042458" y="2999416"/>
              <a:ext cx="23195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27 Trained Models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400FC67-988B-0162-314B-E262E76DF1F0}"/>
              </a:ext>
            </a:extLst>
          </p:cNvPr>
          <p:cNvGrpSpPr/>
          <p:nvPr/>
        </p:nvGrpSpPr>
        <p:grpSpPr>
          <a:xfrm>
            <a:off x="4786093" y="3580390"/>
            <a:ext cx="2295144" cy="2586265"/>
            <a:chOff x="4262775" y="3777522"/>
            <a:chExt cx="2295144" cy="258626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C3F9D0B-1522-4DAB-DCB5-A5D87055135D}"/>
                </a:ext>
              </a:extLst>
            </p:cNvPr>
            <p:cNvSpPr/>
            <p:nvPr/>
          </p:nvSpPr>
          <p:spPr>
            <a:xfrm>
              <a:off x="4262775" y="3777522"/>
              <a:ext cx="2295144" cy="25624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7" name="Diagram 16">
              <a:extLst>
                <a:ext uri="{FF2B5EF4-FFF2-40B4-BE49-F238E27FC236}">
                  <a16:creationId xmlns:a16="http://schemas.microsoft.com/office/drawing/2014/main" id="{6973E366-E427-07C5-15D2-F80B4FD26C8E}"/>
                </a:ext>
              </a:extLst>
            </p:cNvPr>
            <p:cNvGraphicFramePr/>
            <p:nvPr/>
          </p:nvGraphicFramePr>
          <p:xfrm>
            <a:off x="4379773" y="3809085"/>
            <a:ext cx="2061147" cy="169520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3DF36DE-F3E9-E87C-C3F9-7F6349D18878}"/>
                </a:ext>
              </a:extLst>
            </p:cNvPr>
            <p:cNvSpPr txBox="1"/>
            <p:nvPr/>
          </p:nvSpPr>
          <p:spPr>
            <a:xfrm>
              <a:off x="4337725" y="5440457"/>
              <a:ext cx="216639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8,100 Epochs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30M iterations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1.7B parameters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8E215C-0E6F-1220-D154-E3186A3B9131}"/>
              </a:ext>
            </a:extLst>
          </p:cNvPr>
          <p:cNvGrpSpPr/>
          <p:nvPr/>
        </p:nvGrpSpPr>
        <p:grpSpPr>
          <a:xfrm>
            <a:off x="7818802" y="1929247"/>
            <a:ext cx="2032874" cy="2011586"/>
            <a:chOff x="9764451" y="3304936"/>
            <a:chExt cx="1769423" cy="201158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E70F781-536C-DE5E-285B-F347222B899F}"/>
                </a:ext>
              </a:extLst>
            </p:cNvPr>
            <p:cNvSpPr/>
            <p:nvPr/>
          </p:nvSpPr>
          <p:spPr>
            <a:xfrm>
              <a:off x="9764451" y="3304936"/>
              <a:ext cx="1750215" cy="19831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00E4BB0-2DD5-0BF1-ECA8-F085DCC83EB3}"/>
                </a:ext>
              </a:extLst>
            </p:cNvPr>
            <p:cNvSpPr/>
            <p:nvPr/>
          </p:nvSpPr>
          <p:spPr>
            <a:xfrm>
              <a:off x="10042737" y="3443294"/>
              <a:ext cx="929390" cy="5583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CD4EBD7-D74F-7F57-3AF7-38F17AE83D91}"/>
                </a:ext>
              </a:extLst>
            </p:cNvPr>
            <p:cNvSpPr/>
            <p:nvPr/>
          </p:nvSpPr>
          <p:spPr>
            <a:xfrm>
              <a:off x="10195137" y="3595694"/>
              <a:ext cx="929390" cy="5583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2E9207-C146-B23A-D7F9-2282D0BEA34B}"/>
                </a:ext>
              </a:extLst>
            </p:cNvPr>
            <p:cNvSpPr/>
            <p:nvPr/>
          </p:nvSpPr>
          <p:spPr>
            <a:xfrm>
              <a:off x="10347537" y="3748094"/>
              <a:ext cx="929390" cy="5583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1084C2C-F743-9443-7FC9-4524DADCD0C5}"/>
                </a:ext>
              </a:extLst>
            </p:cNvPr>
            <p:cNvSpPr txBox="1"/>
            <p:nvPr/>
          </p:nvSpPr>
          <p:spPr>
            <a:xfrm>
              <a:off x="9783660" y="4393192"/>
              <a:ext cx="175021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124.74 TB Imagery Processed</a:t>
              </a:r>
            </a:p>
          </p:txBody>
        </p:sp>
      </p:grpSp>
      <p:pic>
        <p:nvPicPr>
          <p:cNvPr id="33" name="Picture 32" descr="A black and white clock&#10;&#10;Description automatically generated with medium confidence">
            <a:extLst>
              <a:ext uri="{FF2B5EF4-FFF2-40B4-BE49-F238E27FC236}">
                <a16:creationId xmlns:a16="http://schemas.microsoft.com/office/drawing/2014/main" id="{3476C090-436B-74DD-8C7D-F6BAE3EAA8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500" y="4174643"/>
            <a:ext cx="1376013" cy="135902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1D3A382-5F28-B87F-184B-2882BEABAD9F}"/>
              </a:ext>
            </a:extLst>
          </p:cNvPr>
          <p:cNvSpPr txBox="1"/>
          <p:nvPr/>
        </p:nvSpPr>
        <p:spPr>
          <a:xfrm>
            <a:off x="7869338" y="5509974"/>
            <a:ext cx="1982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Wall Clock Time: </a:t>
            </a:r>
          </a:p>
          <a:p>
            <a:pPr algn="ctr"/>
            <a:r>
              <a:rPr lang="en-US" dirty="0"/>
              <a:t>76 days, 10 hours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C60E85-CCD6-46E2-808A-16FD2A2C4E8D}"/>
              </a:ext>
            </a:extLst>
          </p:cNvPr>
          <p:cNvSpPr txBox="1"/>
          <p:nvPr/>
        </p:nvSpPr>
        <p:spPr>
          <a:xfrm>
            <a:off x="3659582" y="6358410"/>
            <a:ext cx="691247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hlinkClick r:id="rId11"/>
              </a:rPr>
              <a:t>https://www.freecodecamp.org/news/want-to-know-how-deep-learning-works-heres-a-quick-guide-for-everyone-1aedeca88076/</a:t>
            </a:r>
            <a:endParaRPr lang="en-US" sz="900" dirty="0"/>
          </a:p>
          <a:p>
            <a:r>
              <a:rPr lang="en-US" sz="900" dirty="0">
                <a:hlinkClick r:id="rId12"/>
              </a:rPr>
              <a:t>https://commons.wikimedia.org/wiki/File:PyTorch_logo_icon.svg</a:t>
            </a:r>
            <a:r>
              <a:rPr lang="en-US" sz="900" dirty="0"/>
              <a:t> </a:t>
            </a:r>
          </a:p>
          <a:p>
            <a:r>
              <a:rPr lang="en-US" sz="900" dirty="0">
                <a:hlinkClick r:id="rId13"/>
              </a:rPr>
              <a:t>https://www.clipartmax.com/download/m2K9A0m2b1m2i8i8_4-o-clock-clip-art-clock-face-clip-art/</a:t>
            </a:r>
            <a:r>
              <a:rPr lang="en-US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3086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F3288-D8B4-5FCF-0CA7-56441D261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827" y="585758"/>
            <a:ext cx="10579774" cy="1320800"/>
          </a:xfrm>
        </p:spPr>
        <p:txBody>
          <a:bodyPr/>
          <a:lstStyle/>
          <a:p>
            <a:r>
              <a:rPr lang="en-US" dirty="0"/>
              <a:t>Future Work: Kubernetes and S3 Python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6B1E2-4BDC-1CAA-BFD6-FA31A65C5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827" y="1644543"/>
            <a:ext cx="3688555" cy="419538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Both AWS and Kubernetes publish Python packages with APIs to perform tasks in Python</a:t>
            </a:r>
          </a:p>
          <a:p>
            <a:r>
              <a:rPr lang="en-US" dirty="0"/>
              <a:t>Move from ad-hoc bash scripting to Python application that can better manage the creation of training jobs </a:t>
            </a:r>
          </a:p>
          <a:p>
            <a:r>
              <a:rPr lang="en-US" dirty="0"/>
              <a:t>Combine K8s and AWS Python API to automate copying of trained models and performance results to S3 bucket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BAD9F-02EF-2C3A-3AAC-0DC2779A0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812-0AC9-4F72-AD0E-97F6B7948284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765F71-C2EB-01D9-4B46-3DFB3CEAB0DC}"/>
              </a:ext>
            </a:extLst>
          </p:cNvPr>
          <p:cNvSpPr txBox="1"/>
          <p:nvPr/>
        </p:nvSpPr>
        <p:spPr>
          <a:xfrm>
            <a:off x="4656034" y="1691159"/>
            <a:ext cx="3223959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>
                <a:latin typeface="Monaco" pitchFamily="2" charset="77"/>
              </a:rPr>
              <a:t>job1:</a:t>
            </a:r>
          </a:p>
          <a:p>
            <a:r>
              <a:rPr lang="en-US" sz="1400" dirty="0">
                <a:latin typeface="Monaco" pitchFamily="2" charset="77"/>
              </a:rPr>
              <a:t>	   </a:t>
            </a:r>
            <a:r>
              <a:rPr lang="en-US" sz="1400" dirty="0" err="1">
                <a:latin typeface="Monaco" pitchFamily="2" charset="77"/>
              </a:rPr>
              <a:t>workingDir</a:t>
            </a:r>
            <a:r>
              <a:rPr lang="en-US" sz="1400" dirty="0">
                <a:latin typeface="Monaco" pitchFamily="2" charset="77"/>
              </a:rPr>
              <a:t>: myDir1</a:t>
            </a:r>
          </a:p>
          <a:p>
            <a:r>
              <a:rPr lang="en-US" sz="1400" dirty="0">
                <a:latin typeface="Monaco" pitchFamily="2" charset="77"/>
              </a:rPr>
              <a:t>	   spec: mySpecFile1.yml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latin typeface="Monaco" pitchFamily="2" charset="77"/>
              </a:rPr>
              <a:t>job2:</a:t>
            </a:r>
          </a:p>
          <a:p>
            <a:r>
              <a:rPr lang="en-US" sz="1400" dirty="0">
                <a:latin typeface="Monaco" pitchFamily="2" charset="77"/>
              </a:rPr>
              <a:t>       </a:t>
            </a:r>
            <a:r>
              <a:rPr lang="en-US" sz="1400" dirty="0" err="1">
                <a:latin typeface="Monaco" pitchFamily="2" charset="77"/>
              </a:rPr>
              <a:t>workingDir</a:t>
            </a:r>
            <a:r>
              <a:rPr lang="en-US" sz="1400" dirty="0">
                <a:latin typeface="Monaco" pitchFamily="2" charset="77"/>
              </a:rPr>
              <a:t>: myDir2</a:t>
            </a:r>
          </a:p>
          <a:p>
            <a:r>
              <a:rPr lang="en-US" sz="1400" dirty="0">
                <a:latin typeface="Monaco" pitchFamily="2" charset="77"/>
              </a:rPr>
              <a:t>       spec: mySpecFile2.yml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B0D73A-F3E8-26B7-5A8B-A685D22DD247}"/>
              </a:ext>
            </a:extLst>
          </p:cNvPr>
          <p:cNvSpPr txBox="1"/>
          <p:nvPr/>
        </p:nvSpPr>
        <p:spPr>
          <a:xfrm>
            <a:off x="5315412" y="3066399"/>
            <a:ext cx="187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YAML Config File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F263D01-AD19-B16B-4DFF-9824D8ACA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612" y="4268910"/>
            <a:ext cx="1202738" cy="1318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Kubernetes Logo transparent PNG - StickPNG">
            <a:extLst>
              <a:ext uri="{FF2B5EF4-FFF2-40B4-BE49-F238E27FC236}">
                <a16:creationId xmlns:a16="http://schemas.microsoft.com/office/drawing/2014/main" id="{229F7698-A511-6135-A9AC-07C2E7CD1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981" y="1691264"/>
            <a:ext cx="1563006" cy="152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Arrow circle with solid fill">
            <a:extLst>
              <a:ext uri="{FF2B5EF4-FFF2-40B4-BE49-F238E27FC236}">
                <a16:creationId xmlns:a16="http://schemas.microsoft.com/office/drawing/2014/main" id="{1168DC69-FCD3-18B3-D2E8-72122A0806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42451" y="3309604"/>
            <a:ext cx="1050020" cy="1050020"/>
          </a:xfrm>
          <a:prstGeom prst="rect">
            <a:avLst/>
          </a:prstGeom>
        </p:spPr>
      </p:pic>
      <p:pic>
        <p:nvPicPr>
          <p:cNvPr id="11" name="Graphic 10" descr="Arrow circle with solid fill">
            <a:extLst>
              <a:ext uri="{FF2B5EF4-FFF2-40B4-BE49-F238E27FC236}">
                <a16:creationId xmlns:a16="http://schemas.microsoft.com/office/drawing/2014/main" id="{AAD1EA56-43F2-AC8B-A5ED-0D9518B4EC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75699" y="3310609"/>
            <a:ext cx="1050020" cy="1050020"/>
          </a:xfrm>
          <a:prstGeom prst="rect">
            <a:avLst/>
          </a:prstGeom>
        </p:spPr>
      </p:pic>
      <p:pic>
        <p:nvPicPr>
          <p:cNvPr id="13" name="Graphic 12" descr="Database with solid fill">
            <a:extLst>
              <a:ext uri="{FF2B5EF4-FFF2-40B4-BE49-F238E27FC236}">
                <a16:creationId xmlns:a16="http://schemas.microsoft.com/office/drawing/2014/main" id="{3107E198-ED87-0A63-D6C9-B616DCB0C5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49474" y="4402935"/>
            <a:ext cx="1050020" cy="1050020"/>
          </a:xfrm>
          <a:prstGeom prst="rect">
            <a:avLst/>
          </a:prstGeom>
        </p:spPr>
      </p:pic>
      <p:pic>
        <p:nvPicPr>
          <p:cNvPr id="6150" name="Picture 6" descr="Request: Amazon S3 · Issue #2687 · simple-icons/simple-icons · GitHub">
            <a:extLst>
              <a:ext uri="{FF2B5EF4-FFF2-40B4-BE49-F238E27FC236}">
                <a16:creationId xmlns:a16="http://schemas.microsoft.com/office/drawing/2014/main" id="{FD217489-5979-2571-F606-D0A348D77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115" y="5623187"/>
            <a:ext cx="1380847" cy="138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501C14-A570-6D69-B010-D1E7F3216374}"/>
              </a:ext>
            </a:extLst>
          </p:cNvPr>
          <p:cNvCxnSpPr>
            <a:stCxn id="6" idx="2"/>
            <a:endCxn id="6146" idx="0"/>
          </p:cNvCxnSpPr>
          <p:nvPr/>
        </p:nvCxnSpPr>
        <p:spPr>
          <a:xfrm flipH="1">
            <a:off x="6251981" y="3435731"/>
            <a:ext cx="2" cy="8331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DF1CCF40-7A91-44CC-2557-2847654247AC}"/>
              </a:ext>
            </a:extLst>
          </p:cNvPr>
          <p:cNvCxnSpPr>
            <a:stCxn id="6146" idx="3"/>
            <a:endCxn id="6148" idx="0"/>
          </p:cNvCxnSpPr>
          <p:nvPr/>
        </p:nvCxnSpPr>
        <p:spPr>
          <a:xfrm flipV="1">
            <a:off x="6853350" y="1691264"/>
            <a:ext cx="3121134" cy="3236681"/>
          </a:xfrm>
          <a:prstGeom prst="bentConnector4">
            <a:avLst>
              <a:gd name="adj1" fmla="val 37480"/>
              <a:gd name="adj2" fmla="val 107063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CBCAD25-387F-7B67-C5EF-C751975179B4}"/>
              </a:ext>
            </a:extLst>
          </p:cNvPr>
          <p:cNvSpPr txBox="1"/>
          <p:nvPr/>
        </p:nvSpPr>
        <p:spPr>
          <a:xfrm>
            <a:off x="5580131" y="5396786"/>
            <a:ext cx="1343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Python App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77E18F3-4DEA-4C7A-FEBD-AC67CA45DA41}"/>
              </a:ext>
            </a:extLst>
          </p:cNvPr>
          <p:cNvCxnSpPr>
            <a:cxnSpLocks/>
            <a:stCxn id="6146" idx="3"/>
            <a:endCxn id="13" idx="1"/>
          </p:cNvCxnSpPr>
          <p:nvPr/>
        </p:nvCxnSpPr>
        <p:spPr>
          <a:xfrm>
            <a:off x="6853350" y="4927945"/>
            <a:ext cx="259612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E4E14651-88C9-0177-4716-5FFC4DB59498}"/>
              </a:ext>
            </a:extLst>
          </p:cNvPr>
          <p:cNvCxnSpPr>
            <a:stCxn id="13" idx="2"/>
            <a:endCxn id="6150" idx="3"/>
          </p:cNvCxnSpPr>
          <p:nvPr/>
        </p:nvCxnSpPr>
        <p:spPr>
          <a:xfrm rot="5400000">
            <a:off x="9063395" y="5402522"/>
            <a:ext cx="860656" cy="96152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24AAB39-3DDB-50CB-0DC6-78DCB8292910}"/>
              </a:ext>
            </a:extLst>
          </p:cNvPr>
          <p:cNvSpPr txBox="1"/>
          <p:nvPr/>
        </p:nvSpPr>
        <p:spPr>
          <a:xfrm>
            <a:off x="10249751" y="4743279"/>
            <a:ext cx="2049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Persistent Storage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000093-3823-00B9-0E85-EE7B02C27701}"/>
              </a:ext>
            </a:extLst>
          </p:cNvPr>
          <p:cNvSpPr txBox="1"/>
          <p:nvPr/>
        </p:nvSpPr>
        <p:spPr>
          <a:xfrm>
            <a:off x="10626625" y="4152504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Job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78EA61-BA86-4374-032B-17B9548401D3}"/>
              </a:ext>
            </a:extLst>
          </p:cNvPr>
          <p:cNvSpPr txBox="1"/>
          <p:nvPr/>
        </p:nvSpPr>
        <p:spPr>
          <a:xfrm>
            <a:off x="8793988" y="4161759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727D99-9771-50D9-565C-A4C04D03380F}"/>
              </a:ext>
            </a:extLst>
          </p:cNvPr>
          <p:cNvSpPr txBox="1"/>
          <p:nvPr/>
        </p:nvSpPr>
        <p:spPr>
          <a:xfrm>
            <a:off x="9474924" y="3105842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Nautilus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E642589C-BCE6-34A7-C45B-8658D960F97C}"/>
              </a:ext>
            </a:extLst>
          </p:cNvPr>
          <p:cNvCxnSpPr>
            <a:stCxn id="6148" idx="1"/>
            <a:endCxn id="10" idx="0"/>
          </p:cNvCxnSpPr>
          <p:nvPr/>
        </p:nvCxnSpPr>
        <p:spPr>
          <a:xfrm rot="10800000" flipV="1">
            <a:off x="9067461" y="2451966"/>
            <a:ext cx="125520" cy="85763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AF245679-ADFD-019D-69E3-C5813A757794}"/>
              </a:ext>
            </a:extLst>
          </p:cNvPr>
          <p:cNvCxnSpPr>
            <a:stCxn id="6148" idx="3"/>
            <a:endCxn id="11" idx="0"/>
          </p:cNvCxnSpPr>
          <p:nvPr/>
        </p:nvCxnSpPr>
        <p:spPr>
          <a:xfrm>
            <a:off x="10755987" y="2451967"/>
            <a:ext cx="144722" cy="85864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AF7B9573-4B0D-1ECC-4554-91FADD3DB027}"/>
              </a:ext>
            </a:extLst>
          </p:cNvPr>
          <p:cNvCxnSpPr>
            <a:stCxn id="10" idx="3"/>
            <a:endCxn id="13" idx="0"/>
          </p:cNvCxnSpPr>
          <p:nvPr/>
        </p:nvCxnSpPr>
        <p:spPr>
          <a:xfrm>
            <a:off x="9592471" y="3834614"/>
            <a:ext cx="382013" cy="56832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73B4E695-3FC3-6877-ADAF-ED8BD514591D}"/>
              </a:ext>
            </a:extLst>
          </p:cNvPr>
          <p:cNvCxnSpPr>
            <a:stCxn id="11" idx="1"/>
            <a:endCxn id="13" idx="0"/>
          </p:cNvCxnSpPr>
          <p:nvPr/>
        </p:nvCxnSpPr>
        <p:spPr>
          <a:xfrm rot="10800000" flipV="1">
            <a:off x="9974485" y="3835619"/>
            <a:ext cx="401215" cy="56731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2" name="Graphic 51" descr="Computer with solid fill">
            <a:extLst>
              <a:ext uri="{FF2B5EF4-FFF2-40B4-BE49-F238E27FC236}">
                <a16:creationId xmlns:a16="http://schemas.microsoft.com/office/drawing/2014/main" id="{D24F4B9D-93C3-FE51-406A-D977E37590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36212" y="5710504"/>
            <a:ext cx="914400" cy="9144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3914F4A-5F20-8C4A-B9EF-29C1E70C3134}"/>
              </a:ext>
            </a:extLst>
          </p:cNvPr>
          <p:cNvSpPr txBox="1"/>
          <p:nvPr/>
        </p:nvSpPr>
        <p:spPr>
          <a:xfrm>
            <a:off x="4258541" y="6508534"/>
            <a:ext cx="175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Directory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1A9DCDE-DB62-C0FC-DAFC-3119BD69DC04}"/>
              </a:ext>
            </a:extLst>
          </p:cNvPr>
          <p:cNvCxnSpPr>
            <a:cxnSpLocks/>
          </p:cNvCxnSpPr>
          <p:nvPr/>
        </p:nvCxnSpPr>
        <p:spPr>
          <a:xfrm flipH="1">
            <a:off x="5856790" y="6313611"/>
            <a:ext cx="160888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542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4198C-F98B-4248-91CB-B1C9C2AB3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36" y="663900"/>
            <a:ext cx="10579774" cy="1320800"/>
          </a:xfrm>
        </p:spPr>
        <p:txBody>
          <a:bodyPr/>
          <a:lstStyle/>
          <a:p>
            <a:r>
              <a:rPr lang="en-US" dirty="0"/>
              <a:t>Problem Space: Deep Learning in Remote Sensing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C4A86-03FB-7749-B840-8D08CA189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1" y="1787204"/>
            <a:ext cx="5857940" cy="4611455"/>
          </a:xfrm>
        </p:spPr>
        <p:txBody>
          <a:bodyPr>
            <a:noAutofit/>
          </a:bodyPr>
          <a:lstStyle/>
          <a:p>
            <a:r>
              <a:rPr lang="en-US" sz="2800" dirty="0"/>
              <a:t>Remote Sensing imagery sources: </a:t>
            </a:r>
          </a:p>
          <a:p>
            <a:pPr lvl="1"/>
            <a:r>
              <a:rPr lang="en-US" sz="2000" dirty="0"/>
              <a:t>Satellites</a:t>
            </a:r>
          </a:p>
          <a:p>
            <a:pPr lvl="1"/>
            <a:r>
              <a:rPr lang="en-US" sz="2000" dirty="0"/>
              <a:t>Unmanned Aerial Systems (UAS)</a:t>
            </a:r>
          </a:p>
          <a:p>
            <a:r>
              <a:rPr lang="en-US" sz="2800" dirty="0"/>
              <a:t>Remote sensing is a Big Data problem!</a:t>
            </a:r>
          </a:p>
          <a:p>
            <a:pPr lvl="1"/>
            <a:r>
              <a:rPr lang="en-US" sz="2000" dirty="0"/>
              <a:t>Satellites collect imagery 24/7/365 </a:t>
            </a:r>
          </a:p>
          <a:p>
            <a:pPr lvl="2"/>
            <a:r>
              <a:rPr lang="en-US" sz="2000" dirty="0"/>
              <a:t>Trillions of pixels per day</a:t>
            </a:r>
          </a:p>
          <a:p>
            <a:pPr lvl="1"/>
            <a:r>
              <a:rPr lang="en-US" sz="2000" dirty="0"/>
              <a:t>High levels of dimensionality available</a:t>
            </a:r>
          </a:p>
          <a:p>
            <a:pPr lvl="2"/>
            <a:r>
              <a:rPr lang="en-US" sz="2000" dirty="0"/>
              <a:t>Multispectral and hyperspectral imagery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7448E-C822-B94F-8DA9-0A8EBF336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812-0AC9-4F72-AD0E-97F6B7948284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2" descr="WorldView-2 Satellite Sensor">
            <a:extLst>
              <a:ext uri="{FF2B5EF4-FFF2-40B4-BE49-F238E27FC236}">
                <a16:creationId xmlns:a16="http://schemas.microsoft.com/office/drawing/2014/main" id="{84F2E1E5-734A-9347-986D-0875BDA79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666" y="1606780"/>
            <a:ext cx="2263112" cy="223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JI Gives Drones More Power For Commercial Use">
            <a:extLst>
              <a:ext uri="{FF2B5EF4-FFF2-40B4-BE49-F238E27FC236}">
                <a16:creationId xmlns:a16="http://schemas.microsoft.com/office/drawing/2014/main" id="{0C16126E-47DF-0447-AE46-6D20778ED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173" y="1605534"/>
            <a:ext cx="2263113" cy="226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yperspectral imaging - Wikipedia">
            <a:extLst>
              <a:ext uri="{FF2B5EF4-FFF2-40B4-BE49-F238E27FC236}">
                <a16:creationId xmlns:a16="http://schemas.microsoft.com/office/drawing/2014/main" id="{6A18D224-E8E1-769D-0A14-228775BD0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9617" y="4135547"/>
            <a:ext cx="2263112" cy="226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49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98591-5B37-6620-072E-37B8EBE76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Space: Deep Learning &amp; Remote Sensing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758A2-FB54-F5E4-608E-C848B51AE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57083"/>
            <a:ext cx="6037232" cy="42842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Countless number of models available in modern CV</a:t>
            </a:r>
          </a:p>
          <a:p>
            <a:pPr lvl="1"/>
            <a:r>
              <a:rPr lang="en-US" dirty="0"/>
              <a:t>Model training time and resource requirements are oftentimes the bottleneck </a:t>
            </a:r>
          </a:p>
          <a:p>
            <a:r>
              <a:rPr lang="en-US" dirty="0"/>
              <a:t>Models built for ground-photo CV do not always translate effectively to RSI applications</a:t>
            </a:r>
          </a:p>
          <a:p>
            <a:pPr lvl="1"/>
            <a:r>
              <a:rPr lang="en-US" dirty="0"/>
              <a:t>We want to train &amp; evaluate state-of-the-art Deep Neural Networks (DNNs) on RSI datasets</a:t>
            </a:r>
          </a:p>
          <a:p>
            <a:r>
              <a:rPr lang="en-US" dirty="0"/>
              <a:t>Several CV tasks in RSI Applications</a:t>
            </a:r>
          </a:p>
          <a:p>
            <a:pPr lvl="1"/>
            <a:r>
              <a:rPr lang="en-US" dirty="0"/>
              <a:t>Classification</a:t>
            </a:r>
          </a:p>
          <a:p>
            <a:pPr lvl="1"/>
            <a:r>
              <a:rPr lang="en-US" dirty="0"/>
              <a:t>Segmentation</a:t>
            </a:r>
          </a:p>
          <a:p>
            <a:pPr lvl="1"/>
            <a:r>
              <a:rPr lang="en-US" b="1" i="1" dirty="0"/>
              <a:t>Object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909FB-FBF6-35E7-614D-8351F7E4B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812-0AC9-4F72-AD0E-97F6B7948284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2E23AD-A912-6BDE-C766-C88553ED3D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30"/>
          <a:stretch/>
        </p:blipFill>
        <p:spPr>
          <a:xfrm>
            <a:off x="6714566" y="3590159"/>
            <a:ext cx="2784029" cy="2808501"/>
          </a:xfrm>
          <a:prstGeom prst="rect">
            <a:avLst/>
          </a:prstGeom>
        </p:spPr>
      </p:pic>
      <p:pic>
        <p:nvPicPr>
          <p:cNvPr id="2050" name="Picture 2" descr="A Deep Dive Into the Transformer Architecture – The Development of  Transformer Models | Exxact Blog">
            <a:extLst>
              <a:ext uri="{FF2B5EF4-FFF2-40B4-BE49-F238E27FC236}">
                <a16:creationId xmlns:a16="http://schemas.microsoft.com/office/drawing/2014/main" id="{CFFB75AB-7802-527C-BAB7-B044DE12F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648" y="1648247"/>
            <a:ext cx="3634799" cy="280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67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1E0C8-D89A-4ECB-A2E8-3E5F532AA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04" y="2900081"/>
            <a:ext cx="5178640" cy="134919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System Overview: </a:t>
            </a:r>
            <a:br>
              <a:rPr lang="en-US" dirty="0"/>
            </a:br>
            <a:r>
              <a:rPr lang="en-US" sz="2400" dirty="0"/>
              <a:t>Nautilus for Accelerated </a:t>
            </a:r>
            <a:br>
              <a:rPr lang="en-US" sz="2400" dirty="0"/>
            </a:br>
            <a:r>
              <a:rPr lang="en-US" sz="2400" dirty="0"/>
              <a:t>Deep Learning Research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CE22F-488A-420D-8BAC-367831351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812-0AC9-4F72-AD0E-97F6B7948284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1247FE-46CF-FB18-B01D-ABBD708F3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635" y="61309"/>
            <a:ext cx="4560473" cy="679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017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9838F-F758-40B0-D9AA-00EB9A858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Containerization of Deep Neural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42941-F3A0-F609-3D46-13F4D647D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07459"/>
            <a:ext cx="6871375" cy="463390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Deep Learning Libraries contain implementations of popular DNN Object Detection architectures </a:t>
            </a:r>
          </a:p>
          <a:p>
            <a:pPr lvl="1"/>
            <a:r>
              <a:rPr lang="en-US" dirty="0"/>
              <a:t>Faster R-CNN, YOLO, SWIN, etc. </a:t>
            </a:r>
          </a:p>
          <a:p>
            <a:r>
              <a:rPr lang="en-US" dirty="0"/>
              <a:t>Availability of pretrained weights from large, CV datasets, which enables fine tuning on RSI datasets</a:t>
            </a:r>
          </a:p>
          <a:p>
            <a:pPr lvl="1"/>
            <a:r>
              <a:rPr lang="en-US" dirty="0"/>
              <a:t>MS COCO and ImageNet-1K</a:t>
            </a:r>
          </a:p>
          <a:p>
            <a:r>
              <a:rPr lang="en-US" dirty="0"/>
              <a:t>Utilization of NVIDIA NGC as base container image</a:t>
            </a:r>
          </a:p>
          <a:p>
            <a:pPr lvl="1"/>
            <a:r>
              <a:rPr lang="en-US" dirty="0"/>
              <a:t>Optimized </a:t>
            </a:r>
            <a:r>
              <a:rPr lang="en-US" dirty="0" err="1"/>
              <a:t>PyTorch</a:t>
            </a:r>
            <a:r>
              <a:rPr lang="en-US" dirty="0"/>
              <a:t> containers for Deep Learning </a:t>
            </a:r>
          </a:p>
          <a:p>
            <a:r>
              <a:rPr lang="en-US" dirty="0"/>
              <a:t>Containerized two </a:t>
            </a:r>
            <a:r>
              <a:rPr lang="en-US" dirty="0" err="1"/>
              <a:t>PyTorch</a:t>
            </a:r>
            <a:r>
              <a:rPr lang="en-US" dirty="0"/>
              <a:t>-based Object Detection Deep Learning Libraries:</a:t>
            </a:r>
          </a:p>
          <a:p>
            <a:pPr lvl="1"/>
            <a:r>
              <a:rPr lang="en-US" dirty="0" err="1"/>
              <a:t>MMDetection</a:t>
            </a:r>
            <a:r>
              <a:rPr lang="en-US" dirty="0"/>
              <a:t> (Open </a:t>
            </a:r>
            <a:r>
              <a:rPr lang="en-US" dirty="0" err="1"/>
              <a:t>MMLab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Detectron2 (Facebook AI Research)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216C6-744B-701F-05DA-6741BF675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812-0AC9-4F72-AD0E-97F6B7948284}" type="slidenum">
              <a:rPr lang="en-US" smtClean="0"/>
              <a:t>5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52D9869-C426-EA6D-4206-FC2EA6683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334" y="3427602"/>
            <a:ext cx="4829677" cy="148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0C4F56-08F4-7C22-8AE6-F29090B69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521" y="4925102"/>
            <a:ext cx="4050495" cy="7290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9F8870-5E7A-02B9-00BD-610358EB1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569" y="1763902"/>
            <a:ext cx="37084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35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16756-8A08-8B1D-B206-E391C3B56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Containerized: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81C56-0EC3-ADCB-AF95-3E53A9727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651559"/>
            <a:ext cx="3912595" cy="2088682"/>
          </a:xfrm>
        </p:spPr>
        <p:txBody>
          <a:bodyPr>
            <a:normAutofit/>
          </a:bodyPr>
          <a:lstStyle/>
          <a:p>
            <a:r>
              <a:rPr lang="en-US" dirty="0"/>
              <a:t>SWIN Transformer (2021)</a:t>
            </a:r>
          </a:p>
          <a:p>
            <a:r>
              <a:rPr lang="en-US" dirty="0"/>
              <a:t>DETR (2020)</a:t>
            </a:r>
          </a:p>
          <a:p>
            <a:r>
              <a:rPr lang="en-US" dirty="0"/>
              <a:t>Deformable DETR (2020)</a:t>
            </a:r>
          </a:p>
          <a:p>
            <a:r>
              <a:rPr lang="en-US" dirty="0" err="1"/>
              <a:t>ViT</a:t>
            </a:r>
            <a:r>
              <a:rPr lang="en-US" dirty="0"/>
              <a:t> (2020)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97FDA-B87B-18F1-2018-4649B588D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812-0AC9-4F72-AD0E-97F6B7948284}" type="slidenum">
              <a:rPr lang="en-US" smtClean="0"/>
              <a:t>6</a:t>
            </a:fld>
            <a:endParaRPr lang="en-US"/>
          </a:p>
        </p:txBody>
      </p:sp>
      <p:pic>
        <p:nvPicPr>
          <p:cNvPr id="4098" name="Picture 2" descr="Swin Transformer">
            <a:extLst>
              <a:ext uri="{FF2B5EF4-FFF2-40B4-BE49-F238E27FC236}">
                <a16:creationId xmlns:a16="http://schemas.microsoft.com/office/drawing/2014/main" id="{87E5D09D-1C1B-72B9-C5AB-6FA750A397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" r="2838" b="10515"/>
          <a:stretch/>
        </p:blipFill>
        <p:spPr bwMode="auto">
          <a:xfrm>
            <a:off x="7240269" y="1468452"/>
            <a:ext cx="4111148" cy="219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etr Explained | Papers With Code">
            <a:extLst>
              <a:ext uri="{FF2B5EF4-FFF2-40B4-BE49-F238E27FC236}">
                <a16:creationId xmlns:a16="http://schemas.microsoft.com/office/drawing/2014/main" id="{B6BD0C09-F192-6034-8B39-DEAEF6CEBD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" t="2567" r="21363" b="47950"/>
          <a:stretch/>
        </p:blipFill>
        <p:spPr bwMode="auto">
          <a:xfrm>
            <a:off x="677333" y="3846987"/>
            <a:ext cx="5992104" cy="196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eformable DETR Explained | Papers With Code">
            <a:extLst>
              <a:ext uri="{FF2B5EF4-FFF2-40B4-BE49-F238E27FC236}">
                <a16:creationId xmlns:a16="http://schemas.microsoft.com/office/drawing/2014/main" id="{10BF72F8-C070-DB93-01DA-38DC2D72EA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" t="1169" r="3577" b="10111"/>
          <a:stretch/>
        </p:blipFill>
        <p:spPr bwMode="auto">
          <a:xfrm>
            <a:off x="7240269" y="3846987"/>
            <a:ext cx="4105836" cy="273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CB2DFA-D101-4CD4-D098-88B66784B2B3}"/>
              </a:ext>
            </a:extLst>
          </p:cNvPr>
          <p:cNvSpPr txBox="1"/>
          <p:nvPr/>
        </p:nvSpPr>
        <p:spPr>
          <a:xfrm>
            <a:off x="845895" y="6581222"/>
            <a:ext cx="35557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Images taken from original architecture publications </a:t>
            </a:r>
          </a:p>
        </p:txBody>
      </p:sp>
    </p:spTree>
    <p:extLst>
      <p:ext uri="{BB962C8B-B14F-4D97-AF65-F5344CB8AC3E}">
        <p14:creationId xmlns:p14="http://schemas.microsoft.com/office/powerpoint/2010/main" val="2257463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8817C-6CCD-9B00-2B6A-BF44D09B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Containerized: Convolutional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D79A4-C88C-6E2F-64A6-2EB45D27C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661351"/>
            <a:ext cx="3240242" cy="2628381"/>
          </a:xfrm>
        </p:spPr>
        <p:txBody>
          <a:bodyPr>
            <a:normAutofit/>
          </a:bodyPr>
          <a:lstStyle/>
          <a:p>
            <a:r>
              <a:rPr lang="en-US" sz="2000" dirty="0" err="1"/>
              <a:t>ConvNext</a:t>
            </a:r>
            <a:r>
              <a:rPr lang="en-US" sz="2000" dirty="0"/>
              <a:t> (2022)</a:t>
            </a:r>
          </a:p>
          <a:p>
            <a:r>
              <a:rPr lang="en-US" sz="2000" dirty="0"/>
              <a:t>YOLOX (2021)</a:t>
            </a:r>
          </a:p>
          <a:p>
            <a:r>
              <a:rPr lang="en-US" sz="2000" dirty="0"/>
              <a:t>FCOS (2020)</a:t>
            </a:r>
          </a:p>
          <a:p>
            <a:r>
              <a:rPr lang="en-US" sz="2000" dirty="0"/>
              <a:t>YOLOv3 (2018)</a:t>
            </a:r>
          </a:p>
          <a:p>
            <a:r>
              <a:rPr lang="en-US" sz="2000" dirty="0"/>
              <a:t>RetinaNet (2017)</a:t>
            </a:r>
          </a:p>
          <a:p>
            <a:r>
              <a:rPr lang="en-US" sz="2000" dirty="0"/>
              <a:t>SSD (2016)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151AE-4480-06F7-5DE2-41A72961B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812-0AC9-4F72-AD0E-97F6B7948284}" type="slidenum">
              <a:rPr lang="en-US" smtClean="0"/>
              <a:t>7</a:t>
            </a:fld>
            <a:endParaRPr lang="en-US"/>
          </a:p>
        </p:txBody>
      </p:sp>
      <p:pic>
        <p:nvPicPr>
          <p:cNvPr id="5122" name="Picture 2" descr="Review — ConvNeXt: A ConvNet for the 2020s | by Sik-Ho Tsang | Medium">
            <a:extLst>
              <a:ext uri="{FF2B5EF4-FFF2-40B4-BE49-F238E27FC236}">
                <a16:creationId xmlns:a16="http://schemas.microsoft.com/office/drawing/2014/main" id="{84DBFC03-C6BF-427D-666A-6CCA672D0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018" y="1316172"/>
            <a:ext cx="2516648" cy="262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YOLOX Explained | Papers With Code">
            <a:extLst>
              <a:ext uri="{FF2B5EF4-FFF2-40B4-BE49-F238E27FC236}">
                <a16:creationId xmlns:a16="http://schemas.microsoft.com/office/drawing/2014/main" id="{50BE2117-AD45-C0AB-7EBB-73F2C06D28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0" t="2746" r="12489" b="20785"/>
          <a:stretch/>
        </p:blipFill>
        <p:spPr bwMode="auto">
          <a:xfrm>
            <a:off x="3636551" y="1340551"/>
            <a:ext cx="4418427" cy="257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FCOS Explained | Papers With Code">
            <a:extLst>
              <a:ext uri="{FF2B5EF4-FFF2-40B4-BE49-F238E27FC236}">
                <a16:creationId xmlns:a16="http://schemas.microsoft.com/office/drawing/2014/main" id="{8CCEFE88-17C5-E87C-7579-01035E9D0D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1718" r="7058" b="26758"/>
          <a:stretch/>
        </p:blipFill>
        <p:spPr bwMode="auto">
          <a:xfrm>
            <a:off x="4912439" y="4135404"/>
            <a:ext cx="6285078" cy="262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9D535E-4EDE-C24D-902B-DAC301FBAEC2}"/>
              </a:ext>
            </a:extLst>
          </p:cNvPr>
          <p:cNvSpPr txBox="1"/>
          <p:nvPr/>
        </p:nvSpPr>
        <p:spPr>
          <a:xfrm>
            <a:off x="845895" y="6581222"/>
            <a:ext cx="35557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Images taken from original architecture publications </a:t>
            </a:r>
          </a:p>
        </p:txBody>
      </p:sp>
    </p:spTree>
    <p:extLst>
      <p:ext uri="{BB962C8B-B14F-4D97-AF65-F5344CB8AC3E}">
        <p14:creationId xmlns:p14="http://schemas.microsoft.com/office/powerpoint/2010/main" val="2228697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03303-6983-8F17-3971-59F1FEAE8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29" y="380971"/>
            <a:ext cx="10579774" cy="1320800"/>
          </a:xfrm>
        </p:spPr>
        <p:txBody>
          <a:bodyPr/>
          <a:lstStyle/>
          <a:p>
            <a:r>
              <a:rPr lang="en-US" dirty="0"/>
              <a:t>Detection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9868F-2E73-A77D-FCEC-ECE87B9F4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129" y="1231948"/>
            <a:ext cx="4428271" cy="51149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DOTA (version 1.5)</a:t>
            </a:r>
          </a:p>
          <a:p>
            <a:pPr lvl="1"/>
            <a:r>
              <a:rPr lang="en-US" dirty="0"/>
              <a:t>Overhead Remote sensing dataset</a:t>
            </a:r>
          </a:p>
          <a:p>
            <a:pPr lvl="1"/>
            <a:r>
              <a:rPr lang="en-US" dirty="0"/>
              <a:t>1869 scenes with 280,196 objects in 16 classes</a:t>
            </a:r>
          </a:p>
          <a:p>
            <a:pPr lvl="1"/>
            <a:r>
              <a:rPr lang="en-US" dirty="0"/>
              <a:t>Imagery chipped to enable better GPU acceleration</a:t>
            </a:r>
          </a:p>
          <a:p>
            <a:r>
              <a:rPr lang="en-US" dirty="0"/>
              <a:t>RarePlanes (real data)</a:t>
            </a:r>
          </a:p>
          <a:p>
            <a:pPr lvl="1"/>
            <a:r>
              <a:rPr lang="en-US" dirty="0"/>
              <a:t>Pre-tiled, Pan-sharpened RGB dataset</a:t>
            </a:r>
          </a:p>
          <a:p>
            <a:pPr lvl="1"/>
            <a:r>
              <a:rPr lang="en-US" dirty="0"/>
              <a:t>Aircraft detection dataset</a:t>
            </a:r>
          </a:p>
          <a:p>
            <a:pPr lvl="1"/>
            <a:r>
              <a:rPr lang="en-US" dirty="0"/>
              <a:t>17,050 tiles containing 25,205 aircraft belonging to 7 classes</a:t>
            </a:r>
          </a:p>
          <a:p>
            <a:pPr lvl="2"/>
            <a:r>
              <a:rPr lang="en-US" dirty="0"/>
              <a:t>3 commercial aircraft classes</a:t>
            </a:r>
          </a:p>
          <a:p>
            <a:pPr lvl="2"/>
            <a:r>
              <a:rPr lang="en-US" dirty="0"/>
              <a:t>4 military aircraft classes</a:t>
            </a:r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78BE1F-E0DB-5861-AB54-44AB7685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812-0AC9-4F72-AD0E-97F6B7948284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Picture 6" descr="A high angle view of cars parked&#10;&#10;Description automatically generated with low confidence">
            <a:extLst>
              <a:ext uri="{FF2B5EF4-FFF2-40B4-BE49-F238E27FC236}">
                <a16:creationId xmlns:a16="http://schemas.microsoft.com/office/drawing/2014/main" id="{0DF711B7-C1EA-1502-7302-92F4E07FB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403" y="1157160"/>
            <a:ext cx="2286000" cy="2286000"/>
          </a:xfrm>
          <a:prstGeom prst="rect">
            <a:avLst/>
          </a:prstGeom>
        </p:spPr>
      </p:pic>
      <p:pic>
        <p:nvPicPr>
          <p:cNvPr id="9" name="Picture 8" descr="A picture containing tree, plant&#10;&#10;Description automatically generated">
            <a:extLst>
              <a:ext uri="{FF2B5EF4-FFF2-40B4-BE49-F238E27FC236}">
                <a16:creationId xmlns:a16="http://schemas.microsoft.com/office/drawing/2014/main" id="{17046B3E-F17D-9218-0928-BC64954CF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425" y="1143203"/>
            <a:ext cx="2286000" cy="2286000"/>
          </a:xfrm>
          <a:prstGeom prst="rect">
            <a:avLst/>
          </a:prstGeom>
        </p:spPr>
      </p:pic>
      <p:pic>
        <p:nvPicPr>
          <p:cNvPr id="11" name="Picture 10" descr="A picture containing indoor, device, miller, control panel&#10;&#10;Description automatically generated">
            <a:extLst>
              <a:ext uri="{FF2B5EF4-FFF2-40B4-BE49-F238E27FC236}">
                <a16:creationId xmlns:a16="http://schemas.microsoft.com/office/drawing/2014/main" id="{FBD8D466-BEB0-6D76-08F7-A4CB890CDD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447" y="1143203"/>
            <a:ext cx="2286000" cy="228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7CA4E1-37B2-BAF6-7930-FF2C929E953B}"/>
              </a:ext>
            </a:extLst>
          </p:cNvPr>
          <p:cNvSpPr txBox="1"/>
          <p:nvPr/>
        </p:nvSpPr>
        <p:spPr>
          <a:xfrm>
            <a:off x="8037581" y="3420079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DOTA</a:t>
            </a:r>
          </a:p>
        </p:txBody>
      </p:sp>
      <p:pic>
        <p:nvPicPr>
          <p:cNvPr id="14" name="Picture 13" descr="A group of airplanes on a runway&#10;&#10;Description automatically generated with medium confidence">
            <a:extLst>
              <a:ext uri="{FF2B5EF4-FFF2-40B4-BE49-F238E27FC236}">
                <a16:creationId xmlns:a16="http://schemas.microsoft.com/office/drawing/2014/main" id="{68E08E2F-B2C8-E051-C20C-F8DF0BD5CA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401" y="3789411"/>
            <a:ext cx="2286000" cy="2286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47C397-3B2A-165C-FB48-4A4F78D684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424" y="3789411"/>
            <a:ext cx="2286000" cy="2286000"/>
          </a:xfrm>
          <a:prstGeom prst="rect">
            <a:avLst/>
          </a:prstGeom>
        </p:spPr>
      </p:pic>
      <p:pic>
        <p:nvPicPr>
          <p:cNvPr id="18" name="Picture 17" descr="A picture containing text, indoor, device, control panel&#10;&#10;Description automatically generated">
            <a:extLst>
              <a:ext uri="{FF2B5EF4-FFF2-40B4-BE49-F238E27FC236}">
                <a16:creationId xmlns:a16="http://schemas.microsoft.com/office/drawing/2014/main" id="{3F1FB47C-8DB8-5150-4FD1-5E805E7A48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447" y="3789411"/>
            <a:ext cx="2286000" cy="2286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CC02D8C-5265-1389-53E8-4D0F41845FD9}"/>
              </a:ext>
            </a:extLst>
          </p:cNvPr>
          <p:cNvSpPr txBox="1"/>
          <p:nvPr/>
        </p:nvSpPr>
        <p:spPr>
          <a:xfrm>
            <a:off x="7741826" y="6029328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RarePlanes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6DD0A3-3616-5DF7-3905-2310D1EC768A}"/>
              </a:ext>
            </a:extLst>
          </p:cNvPr>
          <p:cNvSpPr txBox="1"/>
          <p:nvPr/>
        </p:nvSpPr>
        <p:spPr>
          <a:xfrm>
            <a:off x="3375755" y="6327306"/>
            <a:ext cx="856469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900" dirty="0"/>
              <a:t>Xia, Gui-Song, et al. "DOTA: A large-scale dataset for object detection in aerial images." </a:t>
            </a:r>
            <a:r>
              <a:rPr lang="en-US" sz="900" i="1" dirty="0"/>
              <a:t>Proceedings of the IEEE conference on computer vision and pattern recognition</a:t>
            </a:r>
            <a:r>
              <a:rPr lang="en-US" sz="900" dirty="0"/>
              <a:t>. 2018.</a:t>
            </a:r>
          </a:p>
          <a:p>
            <a:pPr marL="228600" indent="-228600">
              <a:buAutoNum type="arabicPeriod"/>
            </a:pPr>
            <a:r>
              <a:rPr lang="en-US" sz="900" dirty="0"/>
              <a:t>Shermeyer, Jacob, et al. "Rareplanes: Synthetic data takes flight." </a:t>
            </a:r>
            <a:r>
              <a:rPr lang="en-US" sz="900" i="1" dirty="0"/>
              <a:t>Proceedings of the IEEE/CVF Winter Conference on Applications of Computer Vision</a:t>
            </a:r>
            <a:r>
              <a:rPr lang="en-US" sz="900" dirty="0"/>
              <a:t>. 2021.</a:t>
            </a:r>
          </a:p>
        </p:txBody>
      </p:sp>
    </p:spTree>
    <p:extLst>
      <p:ext uri="{BB962C8B-B14F-4D97-AF65-F5344CB8AC3E}">
        <p14:creationId xmlns:p14="http://schemas.microsoft.com/office/powerpoint/2010/main" val="118497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FDDE8-68C9-E38F-7AEA-F5C0E5C0E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Datasets </a:t>
            </a:r>
            <a:br>
              <a:rPr lang="en-US" dirty="0"/>
            </a:br>
            <a:r>
              <a:rPr lang="en-US" dirty="0"/>
              <a:t>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F4D40-6932-1F3E-8829-437487EF9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4710455" cy="3880773"/>
          </a:xfrm>
        </p:spPr>
        <p:txBody>
          <a:bodyPr/>
          <a:lstStyle/>
          <a:p>
            <a:r>
              <a:rPr lang="en-US" dirty="0" err="1"/>
              <a:t>XView</a:t>
            </a:r>
            <a:endParaRPr lang="en-US" dirty="0"/>
          </a:p>
          <a:p>
            <a:pPr lvl="1"/>
            <a:r>
              <a:rPr lang="en-US" dirty="0"/>
              <a:t>Released by </a:t>
            </a:r>
            <a:r>
              <a:rPr lang="en-US" dirty="0" err="1"/>
              <a:t>DIUx</a:t>
            </a:r>
            <a:r>
              <a:rPr lang="en-US" dirty="0"/>
              <a:t> in 2018</a:t>
            </a:r>
          </a:p>
          <a:p>
            <a:pPr lvl="1"/>
            <a:r>
              <a:rPr lang="en-US" dirty="0"/>
              <a:t>Over 1 million objects</a:t>
            </a:r>
          </a:p>
          <a:p>
            <a:pPr lvl="1"/>
            <a:r>
              <a:rPr lang="en-US" dirty="0"/>
              <a:t>61 classes (60 + BG)</a:t>
            </a:r>
          </a:p>
          <a:p>
            <a:pPr lvl="1"/>
            <a:r>
              <a:rPr lang="en-US" dirty="0"/>
              <a:t>Heavily unbalanced</a:t>
            </a:r>
          </a:p>
          <a:p>
            <a:pPr lvl="2"/>
            <a:r>
              <a:rPr lang="en-US" dirty="0"/>
              <a:t>Most sparse class: 17 labels</a:t>
            </a:r>
          </a:p>
          <a:p>
            <a:pPr lvl="2"/>
            <a:r>
              <a:rPr lang="en-US" dirty="0"/>
              <a:t>Most dense class: 316,765 labels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7B7EC-9369-D235-151B-C53ED262E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5812-0AC9-4F72-AD0E-97F6B7948284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3B1609-1021-27CE-EF3A-157645D148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263" y="688142"/>
            <a:ext cx="6027403" cy="57105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E841CB-C1DE-ABCB-85E4-3FA8553402F9}"/>
              </a:ext>
            </a:extLst>
          </p:cNvPr>
          <p:cNvSpPr txBox="1"/>
          <p:nvPr/>
        </p:nvSpPr>
        <p:spPr>
          <a:xfrm>
            <a:off x="851647" y="6578992"/>
            <a:ext cx="69188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Lam, Darius, et al. ”</a:t>
            </a:r>
            <a:r>
              <a:rPr lang="en-US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XV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iew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Objects in context in overhead imagery." </a:t>
            </a:r>
            <a:r>
              <a:rPr lang="en-US" sz="11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arXiv:1802.07856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(2018).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2855637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23649</TotalTime>
  <Words>785</Words>
  <Application>Microsoft Macintosh PowerPoint</Application>
  <PresentationFormat>Widescreen</PresentationFormat>
  <Paragraphs>142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Consolas</vt:lpstr>
      <vt:lpstr>Monaco</vt:lpstr>
      <vt:lpstr>Trebuchet MS</vt:lpstr>
      <vt:lpstr>Wingdings 3</vt:lpstr>
      <vt:lpstr>Facet</vt:lpstr>
      <vt:lpstr>Accelerating Deep Learning Research  with the NSF NRP Nautilus HyperCluster</vt:lpstr>
      <vt:lpstr>Problem Space: Deep Learning in Remote Sensing</vt:lpstr>
      <vt:lpstr>Problem Space: Deep Learning &amp; Remote Sensing</vt:lpstr>
      <vt:lpstr>System Overview:  Nautilus for Accelerated  Deep Learning Research</vt:lpstr>
      <vt:lpstr>Containerization of Deep Neural Architectures</vt:lpstr>
      <vt:lpstr>Models Containerized: Transformers</vt:lpstr>
      <vt:lpstr>Models Containerized: Convolutional Networks</vt:lpstr>
      <vt:lpstr>Detection Datasets</vt:lpstr>
      <vt:lpstr>Detection Datasets  (cont.)</vt:lpstr>
      <vt:lpstr>Automating Kubernetes Jobs</vt:lpstr>
      <vt:lpstr>Deep Learning on Nautilus:  By the Numbers</vt:lpstr>
      <vt:lpstr>Future Work: Kubernetes and S3 Python APIs</vt:lpstr>
    </vt:vector>
  </TitlesOfParts>
  <Company>University of Missouri-Columbia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scottgs@missouri.edu</dc:creator>
  <cp:lastModifiedBy>Hurt, James</cp:lastModifiedBy>
  <cp:revision>661</cp:revision>
  <dcterms:created xsi:type="dcterms:W3CDTF">2018-01-23T02:07:13Z</dcterms:created>
  <dcterms:modified xsi:type="dcterms:W3CDTF">2023-02-14T17:26:08Z</dcterms:modified>
</cp:coreProperties>
</file>